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1"/>
  </p:notesMasterIdLst>
  <p:sldIdLst>
    <p:sldId id="256" r:id="rId2"/>
    <p:sldId id="294" r:id="rId3"/>
    <p:sldId id="288" r:id="rId4"/>
    <p:sldId id="295" r:id="rId5"/>
    <p:sldId id="259" r:id="rId6"/>
    <p:sldId id="296" r:id="rId7"/>
    <p:sldId id="278" r:id="rId8"/>
    <p:sldId id="279" r:id="rId9"/>
    <p:sldId id="280" r:id="rId10"/>
    <p:sldId id="281" r:id="rId11"/>
    <p:sldId id="297" r:id="rId12"/>
    <p:sldId id="298" r:id="rId13"/>
    <p:sldId id="299" r:id="rId14"/>
    <p:sldId id="300" r:id="rId15"/>
    <p:sldId id="301" r:id="rId16"/>
    <p:sldId id="266" r:id="rId17"/>
    <p:sldId id="293" r:id="rId18"/>
    <p:sldId id="264" r:id="rId19"/>
    <p:sldId id="265" r:id="rId20"/>
  </p:sldIdLst>
  <p:sldSz cx="9144000" cy="6858000" type="screen4x3"/>
  <p:notesSz cx="6799263" cy="9929813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A9A9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6429" autoAdjust="0"/>
  </p:normalViewPr>
  <p:slideViewPr>
    <p:cSldViewPr snapToGrid="0">
      <p:cViewPr>
        <p:scale>
          <a:sx n="119" d="100"/>
          <a:sy n="119" d="100"/>
        </p:scale>
        <p:origin x="1440" y="1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4113" cy="37242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79925" y="4716650"/>
            <a:ext cx="5439400" cy="446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37072536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79925" y="4716650"/>
            <a:ext cx="5439400" cy="446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915988" y="744538"/>
            <a:ext cx="4967287" cy="37242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467195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1" name="Shape 12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455771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body" idx="1"/>
          </p:nvPr>
        </p:nvSpPr>
        <p:spPr>
          <a:xfrm>
            <a:off x="679925" y="4716650"/>
            <a:ext cx="5439400" cy="446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96" name="Shape 196"/>
          <p:cNvSpPr>
            <a:spLocks noGrp="1" noRot="1" noChangeAspect="1"/>
          </p:cNvSpPr>
          <p:nvPr>
            <p:ph type="sldImg" idx="2"/>
          </p:nvPr>
        </p:nvSpPr>
        <p:spPr>
          <a:xfrm>
            <a:off x="915988" y="744538"/>
            <a:ext cx="4967287" cy="37242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976647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 txBox="1">
            <a:spLocks noGrp="1"/>
          </p:cNvSpPr>
          <p:nvPr>
            <p:ph type="body" idx="1"/>
          </p:nvPr>
        </p:nvSpPr>
        <p:spPr>
          <a:xfrm>
            <a:off x="679925" y="4716650"/>
            <a:ext cx="5439400" cy="446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3" name="Shape 183"/>
          <p:cNvSpPr>
            <a:spLocks noGrp="1" noRot="1" noChangeAspect="1"/>
          </p:cNvSpPr>
          <p:nvPr>
            <p:ph type="sldImg" idx="2"/>
          </p:nvPr>
        </p:nvSpPr>
        <p:spPr>
          <a:xfrm>
            <a:off x="915988" y="744538"/>
            <a:ext cx="4967287" cy="37242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390048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body" idx="1"/>
          </p:nvPr>
        </p:nvSpPr>
        <p:spPr>
          <a:xfrm>
            <a:off x="679925" y="4716650"/>
            <a:ext cx="5439400" cy="446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96" name="Shape 196"/>
          <p:cNvSpPr>
            <a:spLocks noGrp="1" noRot="1" noChangeAspect="1"/>
          </p:cNvSpPr>
          <p:nvPr>
            <p:ph type="sldImg" idx="2"/>
          </p:nvPr>
        </p:nvSpPr>
        <p:spPr>
          <a:xfrm>
            <a:off x="915988" y="744538"/>
            <a:ext cx="4967287" cy="37242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404255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217216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679925" y="4716650"/>
            <a:ext cx="5439400" cy="446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2" name="Shape 102"/>
          <p:cNvSpPr>
            <a:spLocks noGrp="1" noRot="1" noChangeAspect="1"/>
          </p:cNvSpPr>
          <p:nvPr>
            <p:ph type="sldImg" idx="2"/>
          </p:nvPr>
        </p:nvSpPr>
        <p:spPr>
          <a:xfrm>
            <a:off x="915988" y="744538"/>
            <a:ext cx="4967287" cy="37242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848598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>
            <a:spLocks noGrp="1"/>
          </p:cNvSpPr>
          <p:nvPr>
            <p:ph type="body" idx="1"/>
          </p:nvPr>
        </p:nvSpPr>
        <p:spPr>
          <a:xfrm>
            <a:off x="679925" y="4716650"/>
            <a:ext cx="5439400" cy="446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1" name="Shape 121"/>
          <p:cNvSpPr>
            <a:spLocks noGrp="1" noRot="1" noChangeAspect="1"/>
          </p:cNvSpPr>
          <p:nvPr>
            <p:ph type="sldImg" idx="2"/>
          </p:nvPr>
        </p:nvSpPr>
        <p:spPr>
          <a:xfrm>
            <a:off x="915988" y="744538"/>
            <a:ext cx="4967287" cy="37242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125527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 txBox="1">
            <a:spLocks noGrp="1"/>
          </p:cNvSpPr>
          <p:nvPr>
            <p:ph type="body" idx="1"/>
          </p:nvPr>
        </p:nvSpPr>
        <p:spPr>
          <a:xfrm>
            <a:off x="679925" y="4716650"/>
            <a:ext cx="5439400" cy="446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915988" y="744538"/>
            <a:ext cx="4967287" cy="37242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908442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 txBox="1">
            <a:spLocks noGrp="1"/>
          </p:cNvSpPr>
          <p:nvPr>
            <p:ph type="body" idx="1"/>
          </p:nvPr>
        </p:nvSpPr>
        <p:spPr>
          <a:xfrm>
            <a:off x="679925" y="4716650"/>
            <a:ext cx="5439400" cy="446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2" name="Shape 142"/>
          <p:cNvSpPr>
            <a:spLocks noGrp="1" noRot="1" noChangeAspect="1"/>
          </p:cNvSpPr>
          <p:nvPr>
            <p:ph type="sldImg" idx="2"/>
          </p:nvPr>
        </p:nvSpPr>
        <p:spPr>
          <a:xfrm>
            <a:off x="915988" y="744538"/>
            <a:ext cx="4967287" cy="37242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698767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 txBox="1">
            <a:spLocks noGrp="1"/>
          </p:cNvSpPr>
          <p:nvPr>
            <p:ph type="body" idx="1"/>
          </p:nvPr>
        </p:nvSpPr>
        <p:spPr>
          <a:xfrm>
            <a:off x="679925" y="4716650"/>
            <a:ext cx="5439300" cy="4468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53" name="Shape 153"/>
          <p:cNvSpPr>
            <a:spLocks noGrp="1" noRot="1" noChangeAspect="1"/>
          </p:cNvSpPr>
          <p:nvPr>
            <p:ph type="sldImg" idx="2"/>
          </p:nvPr>
        </p:nvSpPr>
        <p:spPr>
          <a:xfrm>
            <a:off x="915988" y="744538"/>
            <a:ext cx="4967287" cy="37242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146974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threshold()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625487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100" dirty="0" err="1"/>
              <a:t>adaptiveThreshold</a:t>
            </a:r>
            <a:r>
              <a:rPr lang="en-US" altLang="zh-TW" sz="1100" dirty="0"/>
              <a:t>(</a:t>
            </a:r>
            <a:r>
              <a:rPr lang="en-US" altLang="zh-TW" sz="1100" dirty="0" err="1"/>
              <a:t>args</a:t>
            </a:r>
            <a:r>
              <a:rPr lang="en-US" altLang="zh-TW" sz="1100" dirty="0"/>
              <a:t>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009775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標題投影片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 txBox="1">
            <a:spLocks noGrp="1"/>
          </p:cNvSpPr>
          <p:nvPr>
            <p:ph type="ctrTitle"/>
          </p:nvPr>
        </p:nvSpPr>
        <p:spPr>
          <a:xfrm>
            <a:off x="1143000" y="1122362"/>
            <a:ext cx="6858000" cy="2387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endParaRPr dirty="0"/>
          </a:p>
        </p:txBody>
      </p:sp>
      <p:sp>
        <p:nvSpPr>
          <p:cNvPr id="13" name="Shape 13"/>
          <p:cNvSpPr txBox="1"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ctr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ctr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ctr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ctr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ctr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ctr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ctr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ctr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altLang="zh-TW" sz="9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zh-TW" alt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標題及直排文字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>
            <a:spLocks noGrp="1"/>
          </p:cNvSpPr>
          <p:nvPr>
            <p:ph type="title"/>
          </p:nvPr>
        </p:nvSpPr>
        <p:spPr>
          <a:xfrm>
            <a:off x="628651" y="365125"/>
            <a:ext cx="78866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 rot="5400000">
            <a:off x="2396331" y="57945"/>
            <a:ext cx="4351338" cy="7886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71450" marR="0" lvl="0" indent="-3810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4350" marR="0" lvl="1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57250" marR="0" lvl="2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3" name="Shape 73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altLang="zh-TW" sz="9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zh-TW" alt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直排標題及文字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 rot="5400000">
            <a:off x="4623594" y="2285207"/>
            <a:ext cx="5811838" cy="19716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 rot="5400000">
            <a:off x="623094" y="370683"/>
            <a:ext cx="5811838" cy="58007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71450" marR="0" lvl="0" indent="-3810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4350" marR="0" lvl="1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57250" marR="0" lvl="2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8" name="Shape 78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altLang="zh-TW" sz="9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zh-TW" alt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標題及物件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0" y="18256"/>
            <a:ext cx="9144000" cy="682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endParaRPr dirty="0"/>
          </a:p>
        </p:txBody>
      </p:sp>
      <p:sp>
        <p:nvSpPr>
          <p:cNvPr id="19" name="Shape 19"/>
          <p:cNvSpPr txBox="1">
            <a:spLocks noGrp="1"/>
          </p:cNvSpPr>
          <p:nvPr>
            <p:ph type="body" idx="1" hasCustomPrompt="1"/>
          </p:nvPr>
        </p:nvSpPr>
        <p:spPr>
          <a:xfrm>
            <a:off x="0" y="862564"/>
            <a:ext cx="9144000" cy="55211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476250" marR="0" lvl="0" indent="-34290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Wingdings" panose="05000000000000000000" pitchFamily="2" charset="2"/>
              <a:buChar char="q"/>
              <a:defRPr sz="2000" b="0" i="0" u="none" strike="noStrike" cap="none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Calibri"/>
              </a:defRPr>
            </a:lvl1pPr>
            <a:lvl2pPr marL="717550" marR="0" lvl="1" indent="-18097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96938" marR="0" lvl="2" indent="-179388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Wingdings" panose="05000000000000000000" pitchFamily="2" charset="2"/>
              <a:buChar char="§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dirty="0"/>
              <a:t>click</a:t>
            </a:r>
          </a:p>
          <a:p>
            <a:pPr lvl="1"/>
            <a:r>
              <a:rPr lang="en-US" dirty="0"/>
              <a:t>click</a:t>
            </a:r>
          </a:p>
          <a:p>
            <a:pPr lvl="2"/>
            <a:r>
              <a:rPr lang="en-US" dirty="0"/>
              <a:t>click</a:t>
            </a:r>
            <a:endParaRPr dirty="0"/>
          </a:p>
        </p:txBody>
      </p:sp>
      <p:sp>
        <p:nvSpPr>
          <p:cNvPr id="22" name="Shape 22"/>
          <p:cNvSpPr txBox="1">
            <a:spLocks noGrp="1"/>
          </p:cNvSpPr>
          <p:nvPr>
            <p:ph type="sldNum" idx="12"/>
          </p:nvPr>
        </p:nvSpPr>
        <p:spPr>
          <a:xfrm>
            <a:off x="7086601" y="6474619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lvl1pPr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algn="r">
              <a:buSzPct val="25000"/>
            </a:pPr>
            <a:fld id="{00000000-1234-1234-1234-123412341234}" type="slidenum">
              <a:rPr lang="en-US" altLang="zh-TW" smtClean="0">
                <a:solidFill>
                  <a:srgbClr val="888888"/>
                </a:solidFill>
                <a:ea typeface="Calibri"/>
                <a:sym typeface="Calibri"/>
              </a:rPr>
              <a:pPr algn="r">
                <a:buSzPct val="25000"/>
              </a:pPr>
              <a:t>‹#›</a:t>
            </a:fld>
            <a:endParaRPr lang="zh-TW" altLang="en-US" sz="900" dirty="0">
              <a:solidFill>
                <a:srgbClr val="888888"/>
              </a:solidFill>
              <a:ea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章節標題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 txBox="1">
            <a:spLocks noGrp="1"/>
          </p:cNvSpPr>
          <p:nvPr>
            <p:ph type="title"/>
          </p:nvPr>
        </p:nvSpPr>
        <p:spPr>
          <a:xfrm>
            <a:off x="623888" y="1709739"/>
            <a:ext cx="7886699" cy="28527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body" idx="1"/>
          </p:nvPr>
        </p:nvSpPr>
        <p:spPr>
          <a:xfrm>
            <a:off x="623888" y="4589463"/>
            <a:ext cx="7886699" cy="15001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750"/>
              </a:spcBef>
              <a:buClr>
                <a:srgbClr val="888888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lnSpc>
                <a:spcPct val="90000"/>
              </a:lnSpc>
              <a:spcBef>
                <a:spcPts val="375"/>
              </a:spcBef>
              <a:buClr>
                <a:srgbClr val="888888"/>
              </a:buClr>
              <a:buFont typeface="Arial"/>
              <a:buNone/>
              <a:defRPr sz="15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90000"/>
              </a:lnSpc>
              <a:spcBef>
                <a:spcPts val="375"/>
              </a:spcBef>
              <a:buClr>
                <a:srgbClr val="888888"/>
              </a:buClr>
              <a:buFont typeface="Arial"/>
              <a:buNone/>
              <a:defRPr sz="135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90000"/>
              </a:lnSpc>
              <a:spcBef>
                <a:spcPts val="375"/>
              </a:spcBef>
              <a:buClr>
                <a:srgbClr val="888888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90000"/>
              </a:lnSpc>
              <a:spcBef>
                <a:spcPts val="375"/>
              </a:spcBef>
              <a:buClr>
                <a:srgbClr val="888888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lnSpc>
                <a:spcPct val="90000"/>
              </a:lnSpc>
              <a:spcBef>
                <a:spcPts val="375"/>
              </a:spcBef>
              <a:buClr>
                <a:srgbClr val="888888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lnSpc>
                <a:spcPct val="90000"/>
              </a:lnSpc>
              <a:spcBef>
                <a:spcPts val="375"/>
              </a:spcBef>
              <a:buClr>
                <a:srgbClr val="888888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lnSpc>
                <a:spcPct val="90000"/>
              </a:lnSpc>
              <a:spcBef>
                <a:spcPts val="375"/>
              </a:spcBef>
              <a:buClr>
                <a:srgbClr val="888888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lnSpc>
                <a:spcPct val="90000"/>
              </a:lnSpc>
              <a:spcBef>
                <a:spcPts val="375"/>
              </a:spcBef>
              <a:buClr>
                <a:srgbClr val="888888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altLang="zh-TW" sz="9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zh-TW" alt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兩項物件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>
            <a:spLocks noGrp="1"/>
          </p:cNvSpPr>
          <p:nvPr>
            <p:ph type="title"/>
          </p:nvPr>
        </p:nvSpPr>
        <p:spPr>
          <a:xfrm>
            <a:off x="628651" y="365125"/>
            <a:ext cx="78866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71450" marR="0" lvl="0" indent="-3810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4350" marR="0" lvl="1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57250" marR="0" lvl="2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body" idx="2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71450" marR="0" lvl="0" indent="-3810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4350" marR="0" lvl="1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57250" marR="0" lvl="2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altLang="zh-TW" sz="9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zh-TW" alt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比對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629841" y="365125"/>
            <a:ext cx="78866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body" idx="1"/>
          </p:nvPr>
        </p:nvSpPr>
        <p:spPr>
          <a:xfrm>
            <a:off x="629841" y="1681163"/>
            <a:ext cx="3868340" cy="82391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35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629841" y="2505075"/>
            <a:ext cx="3868340" cy="36845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71450" marR="0" lvl="0" indent="-3810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4350" marR="0" lvl="1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57250" marR="0" lvl="2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body" idx="3"/>
          </p:nvPr>
        </p:nvSpPr>
        <p:spPr>
          <a:xfrm>
            <a:off x="4629151" y="1681163"/>
            <a:ext cx="3887390" cy="82391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35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body" idx="4"/>
          </p:nvPr>
        </p:nvSpPr>
        <p:spPr>
          <a:xfrm>
            <a:off x="4629151" y="2505075"/>
            <a:ext cx="3887390" cy="36845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71450" marR="0" lvl="0" indent="-3810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4350" marR="0" lvl="1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57250" marR="0" lvl="2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altLang="zh-TW" sz="9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zh-TW" alt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只有標題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>
            <a:spLocks noGrp="1"/>
          </p:cNvSpPr>
          <p:nvPr>
            <p:ph type="title"/>
          </p:nvPr>
        </p:nvSpPr>
        <p:spPr>
          <a:xfrm>
            <a:off x="628651" y="365125"/>
            <a:ext cx="78866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endParaRPr dirty="0"/>
          </a:p>
        </p:txBody>
      </p:sp>
      <p:sp>
        <p:nvSpPr>
          <p:cNvPr id="47" name="Shape 47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altLang="zh-TW" sz="9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zh-TW" alt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altLang="zh-TW" sz="9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zh-TW" alt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含標題的內容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title"/>
          </p:nvPr>
        </p:nvSpPr>
        <p:spPr>
          <a:xfrm>
            <a:off x="629841" y="457201"/>
            <a:ext cx="2949178" cy="1600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body" idx="1"/>
          </p:nvPr>
        </p:nvSpPr>
        <p:spPr>
          <a:xfrm>
            <a:off x="3887391" y="987425"/>
            <a:ext cx="4629149" cy="48736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71450" marR="0" lvl="0" indent="-1905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4350" marR="0" lvl="1" indent="-381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57250" marR="0" lvl="2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body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altLang="zh-TW" sz="9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zh-TW" alt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含標題的圖片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>
            <a:spLocks noGrp="1"/>
          </p:cNvSpPr>
          <p:nvPr>
            <p:ph type="title"/>
          </p:nvPr>
        </p:nvSpPr>
        <p:spPr>
          <a:xfrm>
            <a:off x="629841" y="457201"/>
            <a:ext cx="2949178" cy="1600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endParaRPr/>
          </a:p>
        </p:txBody>
      </p:sp>
      <p:sp>
        <p:nvSpPr>
          <p:cNvPr id="63" name="Shape 63"/>
          <p:cNvSpPr>
            <a:spLocks noGrp="1"/>
          </p:cNvSpPr>
          <p:nvPr>
            <p:ph type="pic" idx="2"/>
          </p:nvPr>
        </p:nvSpPr>
        <p:spPr>
          <a:xfrm>
            <a:off x="3887391" y="987425"/>
            <a:ext cx="4629149" cy="48736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6" name="Shape 66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altLang="zh-TW" sz="9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zh-TW" alt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628651" y="365125"/>
            <a:ext cx="78866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 dirty="0"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628651" y="1825625"/>
            <a:ext cx="7886699" cy="43513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8" name="Shape 8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Shape 9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Shape 10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altLang="zh-TW" sz="9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zh-TW" alt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4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2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i1007673219@gmail.co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2.tm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tmp"/><Relationship Id="rId4" Type="http://schemas.openxmlformats.org/officeDocument/2006/relationships/image" Target="../media/image12.tm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tmp"/><Relationship Id="rId4" Type="http://schemas.openxmlformats.org/officeDocument/2006/relationships/image" Target="../media/image12.tm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tmp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yann.lecun.com/exdb/publis/pdf/lecun-01a.pdf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hyperlink" Target="http://yann.lecun.com/exdb/mnist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v.org/release.html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python.org/downloads/" TargetMode="External"/><Relationship Id="rId4" Type="http://schemas.openxmlformats.org/officeDocument/2006/relationships/hyperlink" Target="http://www.cc.ncku.edu.tw/download/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mp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tmp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tm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tm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>
            <a:spLocks noGrp="1"/>
          </p:cNvSpPr>
          <p:nvPr>
            <p:ph type="ctrTitle"/>
          </p:nvPr>
        </p:nvSpPr>
        <p:spPr>
          <a:xfrm>
            <a:off x="1143000" y="879894"/>
            <a:ext cx="6858000" cy="2609828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b" anchorCtr="0">
            <a:noAutofit/>
          </a:bodyPr>
          <a:lstStyle/>
          <a:p>
            <a:pPr>
              <a:buSzPct val="25000"/>
            </a:pPr>
            <a:r>
              <a:rPr lang="zh-TW" altLang="en-US" sz="2700" b="1" dirty="0">
                <a:latin typeface="Arial"/>
                <a:ea typeface="Arial"/>
                <a:cs typeface="Arial"/>
                <a:sym typeface="Arial"/>
              </a:rPr>
              <a:t>影像處理、電腦視覺及深度學習概論 </a:t>
            </a:r>
            <a:r>
              <a:rPr lang="en-US" altLang="zh-TW" sz="2700" b="1" dirty="0">
                <a:latin typeface="Arial"/>
                <a:ea typeface="Arial"/>
                <a:cs typeface="Arial"/>
                <a:sym typeface="Arial"/>
              </a:rPr>
              <a:t>(Introduction to Image Processing, Computer Vision and Deep Learning)</a:t>
            </a:r>
            <a:br>
              <a:rPr lang="zh-TW" altLang="en-US" sz="2700" dirty="0">
                <a:latin typeface="Arial"/>
                <a:ea typeface="Arial"/>
                <a:cs typeface="Arial"/>
                <a:sym typeface="Arial"/>
              </a:rPr>
            </a:br>
            <a:br>
              <a:rPr lang="zh-TW" altLang="en-US" sz="2700" dirty="0">
                <a:latin typeface="Arial"/>
                <a:ea typeface="Arial"/>
                <a:cs typeface="Arial"/>
                <a:sym typeface="Arial"/>
              </a:rPr>
            </a:br>
            <a:r>
              <a:rPr lang="en-US" altLang="zh-TW" sz="2700" dirty="0">
                <a:latin typeface="Arial"/>
                <a:ea typeface="Arial"/>
                <a:cs typeface="Arial"/>
                <a:sym typeface="Arial"/>
              </a:rPr>
              <a:t>Homework 1</a:t>
            </a:r>
          </a:p>
        </p:txBody>
      </p:sp>
      <p:sp>
        <p:nvSpPr>
          <p:cNvPr id="85" name="Shape 85"/>
          <p:cNvSpPr txBox="1">
            <a:spLocks noGrp="1"/>
          </p:cNvSpPr>
          <p:nvPr>
            <p:ph type="subTitle" idx="1"/>
          </p:nvPr>
        </p:nvSpPr>
        <p:spPr>
          <a:xfrm>
            <a:off x="1143000" y="3558778"/>
            <a:ext cx="6858000" cy="2084467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>
              <a:buSzPct val="25000"/>
            </a:pPr>
            <a:r>
              <a:rPr lang="en-US" altLang="zh-TW" dirty="0">
                <a:latin typeface="Arial"/>
                <a:ea typeface="Arial"/>
                <a:cs typeface="Arial"/>
                <a:sym typeface="Arial"/>
              </a:rPr>
              <a:t>TA:</a:t>
            </a:r>
          </a:p>
          <a:p>
            <a:pPr>
              <a:buSzPct val="25000"/>
            </a:pPr>
            <a:r>
              <a:rPr lang="en-US" altLang="zh-TW" dirty="0">
                <a:latin typeface="Arial"/>
                <a:ea typeface="Arial"/>
                <a:cs typeface="Arial"/>
                <a:sym typeface="Arial"/>
              </a:rPr>
              <a:t>Kevin: </a:t>
            </a:r>
            <a:r>
              <a:rPr lang="en-US" altLang="zh-TW" dirty="0">
                <a:latin typeface="Arial"/>
                <a:ea typeface="Arial"/>
                <a:cs typeface="Arial"/>
                <a:sym typeface="Arial"/>
                <a:hlinkClick r:id="rId3"/>
              </a:rPr>
              <a:t>i1007673219@gmail.com</a:t>
            </a:r>
            <a:endParaRPr lang="en-US" altLang="zh-TW" dirty="0">
              <a:latin typeface="Arial"/>
              <a:ea typeface="Arial"/>
              <a:cs typeface="Arial"/>
              <a:sym typeface="Arial"/>
            </a:endParaRPr>
          </a:p>
          <a:p>
            <a:pPr indent="1815704" algn="l">
              <a:buSzPct val="25000"/>
            </a:pPr>
            <a:endParaRPr lang="en-US" altLang="zh-TW" dirty="0">
              <a:latin typeface="Arial"/>
              <a:ea typeface="Arial"/>
              <a:cs typeface="Arial"/>
              <a:sym typeface="Arial"/>
            </a:endParaRPr>
          </a:p>
          <a:p>
            <a:pPr indent="1815704" algn="l">
              <a:buSzPct val="25000"/>
            </a:pPr>
            <a:r>
              <a:rPr lang="en-US" altLang="zh-TW" dirty="0">
                <a:latin typeface="Arial"/>
                <a:ea typeface="Arial"/>
                <a:cs typeface="Arial"/>
                <a:sym typeface="Arial"/>
              </a:rPr>
              <a:t>Office Hour: 19:00~21:00, Mon.</a:t>
            </a:r>
          </a:p>
          <a:p>
            <a:pPr indent="1815704" algn="l">
              <a:buSzPct val="25000"/>
            </a:pPr>
            <a:r>
              <a:rPr lang="en-US" altLang="zh-TW" dirty="0">
                <a:latin typeface="Arial"/>
                <a:ea typeface="Arial"/>
                <a:cs typeface="Arial"/>
                <a:sym typeface="Arial"/>
              </a:rPr>
              <a:t>		      09:00~11:00, Wed.</a:t>
            </a:r>
          </a:p>
          <a:p>
            <a:pPr indent="1815704" algn="l">
              <a:buSzPct val="25000"/>
            </a:pPr>
            <a:r>
              <a:rPr lang="en-US" altLang="zh-TW" dirty="0">
                <a:latin typeface="Arial"/>
                <a:ea typeface="Arial"/>
                <a:cs typeface="Arial"/>
                <a:sym typeface="Arial"/>
              </a:rPr>
              <a:t>	 At CSIE 9F Robotics Lab.</a:t>
            </a:r>
            <a:endParaRPr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 txBox="1">
            <a:spLocks noGrp="1"/>
          </p:cNvSpPr>
          <p:nvPr>
            <p:ph type="title"/>
          </p:nvPr>
        </p:nvSpPr>
        <p:spPr>
          <a:xfrm>
            <a:off x="-18949" y="0"/>
            <a:ext cx="9144000" cy="537882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marL="1949053" indent="-1949053">
              <a:buSzPct val="25000"/>
            </a:pPr>
            <a:r>
              <a:rPr lang="en-US" altLang="zh-TW" sz="2800" b="1" dirty="0">
                <a:latin typeface="Arial"/>
                <a:ea typeface="Arial"/>
                <a:cs typeface="Arial"/>
                <a:sym typeface="Arial"/>
              </a:rPr>
              <a:t>1.4</a:t>
            </a:r>
            <a:r>
              <a:rPr lang="zh-TW" altLang="en-US" sz="2800" b="1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TW" sz="2800" b="1" dirty="0">
                <a:latin typeface="Arial"/>
                <a:ea typeface="Arial"/>
                <a:cs typeface="Arial"/>
                <a:sym typeface="Arial"/>
              </a:rPr>
              <a:t>Blending </a:t>
            </a:r>
            <a:r>
              <a:rPr lang="zh-TW" altLang="en-US" sz="2800" b="1" dirty="0"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  <p:sp>
        <p:nvSpPr>
          <p:cNvPr id="156" name="Shape 156"/>
          <p:cNvSpPr txBox="1">
            <a:spLocks noGrp="1"/>
          </p:cNvSpPr>
          <p:nvPr>
            <p:ph type="body" idx="1"/>
          </p:nvPr>
        </p:nvSpPr>
        <p:spPr>
          <a:xfrm>
            <a:off x="52745" y="537882"/>
            <a:ext cx="9056359" cy="3263400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 marL="0" indent="361950">
              <a:lnSpc>
                <a:spcPct val="100000"/>
              </a:lnSpc>
              <a:spcBef>
                <a:spcPts val="0"/>
              </a:spcBef>
            </a:pP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Given: 2 images, dog.bmp and the result of 1.3</a:t>
            </a:r>
          </a:p>
          <a:p>
            <a:pPr marL="0" indent="361950">
              <a:lnSpc>
                <a:spcPct val="100000"/>
              </a:lnSpc>
              <a:spcBef>
                <a:spcPts val="0"/>
              </a:spcBef>
            </a:pP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Q: 1) Combine two images (dog.bmp and the result of 1.3).</a:t>
            </a:r>
            <a:br>
              <a:rPr lang="en-US" altLang="zh-TW" sz="2000" dirty="0">
                <a:latin typeface="Arial"/>
                <a:ea typeface="Arial"/>
                <a:cs typeface="Arial"/>
                <a:sym typeface="Arial"/>
              </a:rPr>
            </a:b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          2) Use </a:t>
            </a:r>
            <a:r>
              <a:rPr lang="en-US" altLang="zh-TW" sz="2000" dirty="0"/>
              <a:t>Trackbar</a:t>
            </a:r>
            <a:r>
              <a:rPr lang="en-US" altLang="zh-TW" sz="2000" dirty="0">
                <a:latin typeface="Arial"/>
                <a:cs typeface="Arial"/>
                <a:sym typeface="Arial"/>
              </a:rPr>
              <a:t> to change the weights </a:t>
            </a: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and show the result in the new window.</a:t>
            </a:r>
            <a:endParaRPr lang="en-US" altLang="zh-TW" sz="2000" dirty="0"/>
          </a:p>
          <a:p>
            <a:pPr marL="0" indent="361950">
              <a:lnSpc>
                <a:spcPct val="100000"/>
              </a:lnSpc>
            </a:pPr>
            <a:r>
              <a:rPr lang="en-US" altLang="zh-TW" sz="2000" dirty="0"/>
              <a:t>Hint:</a:t>
            </a:r>
            <a:endParaRPr lang="en-US" altLang="zh-TW" dirty="0"/>
          </a:p>
          <a:p>
            <a:pPr marL="361950" lvl="1" indent="241300">
              <a:lnSpc>
                <a:spcPct val="100000"/>
              </a:lnSpc>
            </a:pPr>
            <a:r>
              <a:rPr lang="en-US" altLang="zh-TW" dirty="0"/>
              <a:t>Textbook Chapter 3, p. 51 ~ 51</a:t>
            </a:r>
          </a:p>
          <a:p>
            <a:pPr marL="361950" lvl="1" indent="241300">
              <a:lnSpc>
                <a:spcPct val="100000"/>
              </a:lnSpc>
            </a:pPr>
            <a:r>
              <a:rPr lang="en-US" altLang="zh-TW" sz="2000" dirty="0" err="1"/>
              <a:t>createTrackbar</a:t>
            </a:r>
            <a:r>
              <a:rPr lang="en-US" altLang="zh-TW" sz="2000" dirty="0"/>
              <a:t>(...);</a:t>
            </a:r>
          </a:p>
        </p:txBody>
      </p:sp>
      <p:sp>
        <p:nvSpPr>
          <p:cNvPr id="157" name="Shape 157"/>
          <p:cNvSpPr txBox="1">
            <a:spLocks noGrp="1"/>
          </p:cNvSpPr>
          <p:nvPr>
            <p:ph type="sldNum" idx="12"/>
          </p:nvPr>
        </p:nvSpPr>
        <p:spPr>
          <a:xfrm>
            <a:off x="7419197" y="6619307"/>
            <a:ext cx="1689908" cy="238693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altLang="zh-TW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10</a:t>
            </a:fld>
            <a:endParaRPr lang="zh-TW" altLang="en-US" sz="900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8" name="Shape 158"/>
          <p:cNvPicPr preferRelativeResize="0"/>
          <p:nvPr/>
        </p:nvPicPr>
        <p:blipFill rotWithShape="1">
          <a:blip r:embed="rId3">
            <a:alphaModFix/>
          </a:blip>
          <a:srcRect b="63351"/>
          <a:stretch/>
        </p:blipFill>
        <p:spPr>
          <a:xfrm>
            <a:off x="4250504" y="3066690"/>
            <a:ext cx="3223444" cy="14121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Shape 1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72316" y="4678390"/>
            <a:ext cx="1643603" cy="1976284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Shape 163"/>
          <p:cNvSpPr/>
          <p:nvPr/>
        </p:nvSpPr>
        <p:spPr>
          <a:xfrm>
            <a:off x="5918693" y="4726204"/>
            <a:ext cx="119890" cy="134012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68569" rIns="68569" bIns="68569" anchor="ctr" anchorCtr="0">
            <a:noAutofit/>
          </a:bodyPr>
          <a:lstStyle/>
          <a:p>
            <a:endParaRPr sz="1050"/>
          </a:p>
        </p:txBody>
      </p:sp>
      <p:pic>
        <p:nvPicPr>
          <p:cNvPr id="164" name="Shape 1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65501" y="4682050"/>
            <a:ext cx="1643604" cy="1968965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Shape 165"/>
          <p:cNvSpPr/>
          <p:nvPr/>
        </p:nvSpPr>
        <p:spPr>
          <a:xfrm>
            <a:off x="7905706" y="4726204"/>
            <a:ext cx="119890" cy="134012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68569" rIns="68569" bIns="68569" anchor="ctr" anchorCtr="0">
            <a:noAutofit/>
          </a:bodyPr>
          <a:lstStyle/>
          <a:p>
            <a:endParaRPr sz="1050"/>
          </a:p>
        </p:txBody>
      </p:sp>
      <p:sp>
        <p:nvSpPr>
          <p:cNvPr id="166" name="Shape 166"/>
          <p:cNvSpPr/>
          <p:nvPr/>
        </p:nvSpPr>
        <p:spPr>
          <a:xfrm>
            <a:off x="3931681" y="4726204"/>
            <a:ext cx="119890" cy="134012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68569" rIns="68569" bIns="68569" anchor="ctr" anchorCtr="0">
            <a:noAutofit/>
          </a:bodyPr>
          <a:lstStyle/>
          <a:p>
            <a:endParaRPr sz="1050"/>
          </a:p>
        </p:txBody>
      </p:sp>
      <p:sp>
        <p:nvSpPr>
          <p:cNvPr id="2" name="向右箭號 1"/>
          <p:cNvSpPr/>
          <p:nvPr/>
        </p:nvSpPr>
        <p:spPr>
          <a:xfrm>
            <a:off x="4914041" y="5748885"/>
            <a:ext cx="398719" cy="18226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5" name="向右箭號 14"/>
          <p:cNvSpPr/>
          <p:nvPr/>
        </p:nvSpPr>
        <p:spPr>
          <a:xfrm>
            <a:off x="7059209" y="5734361"/>
            <a:ext cx="398719" cy="18226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pic>
        <p:nvPicPr>
          <p:cNvPr id="161" name="Shape 16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23946" y="4726204"/>
            <a:ext cx="1643604" cy="19632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60B6FAA-2994-4291-94EA-3603585DDCB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661" t="13780" r="71111" b="30576"/>
          <a:stretch/>
        </p:blipFill>
        <p:spPr>
          <a:xfrm>
            <a:off x="346805" y="3001992"/>
            <a:ext cx="2552097" cy="3856008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55F52B2E-1B56-4D39-BF0D-5C8C8049770C}"/>
              </a:ext>
            </a:extLst>
          </p:cNvPr>
          <p:cNvSpPr/>
          <p:nvPr/>
        </p:nvSpPr>
        <p:spPr>
          <a:xfrm>
            <a:off x="709240" y="5931145"/>
            <a:ext cx="1835552" cy="7314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0029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4048"/>
          </a:xfrm>
        </p:spPr>
        <p:txBody>
          <a:bodyPr/>
          <a:lstStyle/>
          <a:p>
            <a:r>
              <a:rPr lang="en-US" altLang="zh-TW" b="1" dirty="0"/>
              <a:t>2</a:t>
            </a:r>
            <a:r>
              <a:rPr lang="en-US" altLang="zh-TW" sz="2800" b="1" dirty="0"/>
              <a:t>.</a:t>
            </a:r>
            <a:r>
              <a:rPr lang="zh-TW" altLang="en-US" sz="2800" b="1" dirty="0"/>
              <a:t> </a:t>
            </a:r>
            <a:r>
              <a:rPr lang="en-US" altLang="zh-TW" sz="2800" b="1" dirty="0">
                <a:solidFill>
                  <a:schemeClr val="tx1"/>
                </a:solidFill>
              </a:rPr>
              <a:t>Adaptive Threshold 		   </a:t>
            </a:r>
            <a:r>
              <a:rPr lang="en-US" altLang="zh-TW" sz="1800" dirty="0">
                <a:solidFill>
                  <a:schemeClr val="tx1"/>
                </a:solidFill>
              </a:rPr>
              <a:t>(</a:t>
            </a:r>
            <a:r>
              <a:rPr lang="zh-CN" altLang="en-US" sz="1800" dirty="0"/>
              <a:t>出題</a:t>
            </a:r>
            <a:r>
              <a:rPr lang="en-US" altLang="zh-CN" sz="1800" dirty="0"/>
              <a:t>: </a:t>
            </a:r>
            <a:r>
              <a:rPr lang="en-US" altLang="zh-TW" sz="1800" dirty="0">
                <a:solidFill>
                  <a:schemeClr val="tx1"/>
                </a:solidFill>
              </a:rPr>
              <a:t>Shaku)</a:t>
            </a:r>
            <a:endParaRPr lang="zh-TW" altLang="en-US" sz="2800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3976" y="541948"/>
            <a:ext cx="7825467" cy="3263504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zh-TW" dirty="0"/>
              <a:t>2</a:t>
            </a:r>
            <a:r>
              <a:rPr lang="en-US" altLang="zh-TW" sz="2000" dirty="0"/>
              <a:t>.1</a:t>
            </a:r>
            <a:r>
              <a:rPr lang="zh-TW" altLang="en-US" sz="2000" dirty="0"/>
              <a:t> </a:t>
            </a:r>
            <a:r>
              <a:rPr lang="en-US" altLang="zh-TW" sz="2000" dirty="0">
                <a:sym typeface="Arial"/>
              </a:rPr>
              <a:t>Global </a:t>
            </a:r>
            <a:r>
              <a:rPr lang="zh-TW" altLang="zh-TW" sz="2000" dirty="0">
                <a:sym typeface="Arial"/>
              </a:rPr>
              <a:t>Threshold</a:t>
            </a:r>
            <a:r>
              <a:rPr lang="zh-TW" altLang="en-US" sz="2000" dirty="0">
                <a:sym typeface="Arial"/>
              </a:rPr>
              <a:t> </a:t>
            </a:r>
            <a:r>
              <a:rPr lang="en-US" altLang="zh-TW" sz="2000" dirty="0">
                <a:sym typeface="Arial"/>
              </a:rPr>
              <a:t> </a:t>
            </a:r>
            <a:br>
              <a:rPr lang="en-US" altLang="zh-TW" sz="2000" dirty="0">
                <a:sym typeface="Arial"/>
              </a:rPr>
            </a:br>
            <a:r>
              <a:rPr lang="en-US" altLang="zh-TW" dirty="0"/>
              <a:t>2</a:t>
            </a:r>
            <a:r>
              <a:rPr lang="en-US" altLang="zh-TW" sz="2000" dirty="0"/>
              <a:t>.2 Local Threshold</a:t>
            </a:r>
            <a:r>
              <a:rPr lang="zh-TW" altLang="en-US" sz="2000" dirty="0"/>
              <a:t> </a:t>
            </a:r>
            <a:endParaRPr lang="en-US" altLang="zh-TW" sz="2000" dirty="0"/>
          </a:p>
        </p:txBody>
      </p:sp>
      <p:sp>
        <p:nvSpPr>
          <p:cNvPr id="7" name="Shape 200"/>
          <p:cNvSpPr txBox="1">
            <a:spLocks noGrp="1"/>
          </p:cNvSpPr>
          <p:nvPr>
            <p:ph type="sldNum" idx="12"/>
          </p:nvPr>
        </p:nvSpPr>
        <p:spPr>
          <a:xfrm>
            <a:off x="7086601" y="6584156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algn="r">
              <a:buSzPct val="25000"/>
            </a:pPr>
            <a:r>
              <a:rPr lang="en-US" altLang="zh-TW" sz="900" dirty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13</a:t>
            </a:r>
            <a:endParaRPr lang="zh-TW" altLang="en-US" sz="900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3633" y="3021997"/>
            <a:ext cx="2830364" cy="2299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9896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2613" y="822576"/>
            <a:ext cx="2003964" cy="1628221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55469"/>
            <a:ext cx="9083615" cy="484094"/>
          </a:xfrm>
        </p:spPr>
        <p:txBody>
          <a:bodyPr/>
          <a:lstStyle/>
          <a:p>
            <a:r>
              <a:rPr lang="en-US" altLang="zh-TW" b="1" dirty="0"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zh-TW" altLang="zh-TW" sz="2800" b="1" dirty="0"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n-US" altLang="zh-TW" sz="2800" b="1" dirty="0"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zh-TW" altLang="zh-TW" sz="2800" b="1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TW" sz="2800" b="1" dirty="0">
                <a:latin typeface="Arial"/>
                <a:ea typeface="Arial"/>
                <a:cs typeface="Arial"/>
                <a:sym typeface="Arial"/>
              </a:rPr>
              <a:t>Global </a:t>
            </a:r>
            <a:r>
              <a:rPr lang="zh-TW" altLang="zh-TW" sz="2800" b="1" dirty="0">
                <a:latin typeface="Arial"/>
                <a:ea typeface="Arial"/>
                <a:cs typeface="Arial"/>
                <a:sym typeface="Arial"/>
              </a:rPr>
              <a:t>Threshold</a:t>
            </a:r>
            <a:r>
              <a:rPr lang="zh-TW" altLang="en-US" sz="2800" b="1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TW" sz="4000" b="1" dirty="0">
                <a:solidFill>
                  <a:schemeClr val="tx1"/>
                </a:solidFill>
              </a:rPr>
              <a:t>		</a:t>
            </a:r>
            <a:endParaRPr lang="zh-TW" altLang="en-US" sz="2800" b="1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66" y="583055"/>
            <a:ext cx="8684468" cy="3263504"/>
          </a:xfrm>
        </p:spPr>
        <p:txBody>
          <a:bodyPr/>
          <a:lstStyle/>
          <a:p>
            <a:pPr marL="342900"/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Given: a non-uniformly illuminated QR</a:t>
            </a:r>
            <a:r>
              <a:rPr lang="zh-TW" altLang="zh-TW" sz="2000" dirty="0"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n-US" altLang="zh-TW" sz="2000" dirty="0" err="1">
                <a:latin typeface="Arial"/>
                <a:ea typeface="Arial"/>
                <a:cs typeface="Arial"/>
                <a:sym typeface="Arial"/>
              </a:rPr>
              <a:t>png</a:t>
            </a: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marL="342900"/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Q: 1)</a:t>
            </a:r>
            <a:r>
              <a:rPr lang="zh-TW" altLang="en-US" sz="20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Show original image</a:t>
            </a:r>
          </a:p>
          <a:p>
            <a:pPr marL="0" indent="0">
              <a:buNone/>
            </a:pP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          2) Show the result after applying global</a:t>
            </a:r>
            <a:r>
              <a:rPr lang="zh-TW" altLang="en-US" sz="20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threshold</a:t>
            </a:r>
          </a:p>
          <a:p>
            <a:pPr marL="342900"/>
            <a:r>
              <a:rPr lang="en-US" altLang="zh-TW" sz="2000" dirty="0"/>
              <a:t>Hint:</a:t>
            </a:r>
          </a:p>
          <a:p>
            <a:pPr marL="534988" lvl="1" indent="-173038"/>
            <a:r>
              <a:rPr lang="en-US" sz="2000" dirty="0"/>
              <a:t>OpenCV Textbook Chapter 5 (p.136~138)</a:t>
            </a:r>
            <a:endParaRPr lang="en-US" sz="2000" dirty="0">
              <a:latin typeface="Arial"/>
              <a:cs typeface="Arial"/>
              <a:sym typeface="Arial"/>
            </a:endParaRPr>
          </a:p>
          <a:p>
            <a:pPr marL="534988" lvl="1" indent="-173038"/>
            <a:r>
              <a:rPr lang="en-US" altLang="zh-TW" sz="2000" dirty="0"/>
              <a:t>threshold(</a:t>
            </a:r>
            <a:r>
              <a:rPr lang="en-US" altLang="zh-TW" sz="2000" dirty="0" err="1"/>
              <a:t>args</a:t>
            </a:r>
            <a:r>
              <a:rPr lang="en-US" altLang="zh-TW" sz="2000" dirty="0"/>
              <a:t>) </a:t>
            </a:r>
            <a:r>
              <a:rPr lang="en-US" altLang="zh-TW" sz="2000" dirty="0" err="1"/>
              <a:t>func</a:t>
            </a:r>
            <a:r>
              <a:rPr lang="en-US" altLang="zh-TW" sz="2000" dirty="0"/>
              <a:t> with threshold value = 80</a:t>
            </a:r>
            <a:endParaRPr lang="zh-TW" altLang="en-US" sz="2000" dirty="0"/>
          </a:p>
        </p:txBody>
      </p:sp>
      <p:sp>
        <p:nvSpPr>
          <p:cNvPr id="6" name="Shape 190"/>
          <p:cNvSpPr/>
          <p:nvPr/>
        </p:nvSpPr>
        <p:spPr>
          <a:xfrm>
            <a:off x="4342700" y="4824763"/>
            <a:ext cx="470561" cy="27374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68569" rIns="68569" bIns="68569" anchor="ctr" anchorCtr="0">
            <a:noAutofit/>
          </a:bodyPr>
          <a:lstStyle/>
          <a:p>
            <a:endParaRPr sz="1050"/>
          </a:p>
        </p:txBody>
      </p:sp>
      <p:sp>
        <p:nvSpPr>
          <p:cNvPr id="8" name="矩形 7"/>
          <p:cNvSpPr/>
          <p:nvPr/>
        </p:nvSpPr>
        <p:spPr>
          <a:xfrm>
            <a:off x="6668201" y="6540664"/>
            <a:ext cx="1140056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050" dirty="0"/>
              <a:t>global</a:t>
            </a:r>
            <a:r>
              <a:rPr lang="zh-TW" altLang="en-US" sz="1050" dirty="0"/>
              <a:t> </a:t>
            </a:r>
            <a:r>
              <a:rPr lang="en-US" altLang="zh-TW" sz="1050" dirty="0"/>
              <a:t>threshold</a:t>
            </a:r>
            <a:endParaRPr lang="zh-TW" altLang="en-US" sz="1050" dirty="0"/>
          </a:p>
        </p:txBody>
      </p:sp>
      <p:sp>
        <p:nvSpPr>
          <p:cNvPr id="10" name="Shape 200"/>
          <p:cNvSpPr txBox="1">
            <a:spLocks noGrp="1"/>
          </p:cNvSpPr>
          <p:nvPr>
            <p:ph type="sldNum" idx="12"/>
          </p:nvPr>
        </p:nvSpPr>
        <p:spPr>
          <a:xfrm>
            <a:off x="7086601" y="6584156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algn="r">
              <a:buSzPct val="25000"/>
            </a:pPr>
            <a:r>
              <a:rPr lang="en-US" altLang="zh-TW" sz="900" dirty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14</a:t>
            </a:r>
            <a:endParaRPr lang="zh-TW" altLang="en-US" sz="900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" name="Picture 8" descr="Oringinal image">
            <a:extLst>
              <a:ext uri="{FF2B5EF4-FFF2-40B4-BE49-F238E27FC236}">
                <a16:creationId xmlns:a16="http://schemas.microsoft.com/office/drawing/2014/main" id="{04938C85-3C7A-4E50-B5EF-740554DB1F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794" y="3402173"/>
            <a:ext cx="3598789" cy="3020412"/>
          </a:xfrm>
          <a:prstGeom prst="rect">
            <a:avLst/>
          </a:prstGeom>
        </p:spPr>
      </p:pic>
      <p:pic>
        <p:nvPicPr>
          <p:cNvPr id="13" name="Picture 12" descr="Thresholed image">
            <a:extLst>
              <a:ext uri="{FF2B5EF4-FFF2-40B4-BE49-F238E27FC236}">
                <a16:creationId xmlns:a16="http://schemas.microsoft.com/office/drawing/2014/main" id="{47790150-81AB-4DA6-B20B-9621867D8C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5049" y="3429001"/>
            <a:ext cx="3598789" cy="302041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AB6E6B9-8A20-46A9-90D7-0E3542EEC233}"/>
              </a:ext>
            </a:extLst>
          </p:cNvPr>
          <p:cNvSpPr/>
          <p:nvPr/>
        </p:nvSpPr>
        <p:spPr>
          <a:xfrm>
            <a:off x="1609971" y="6327954"/>
            <a:ext cx="85151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QR</a:t>
            </a:r>
            <a:r>
              <a:rPr lang="zh-TW" altLang="zh-TW" dirty="0"/>
              <a:t>.</a:t>
            </a:r>
            <a:r>
              <a:rPr lang="en-US" altLang="zh-TW" dirty="0" err="1"/>
              <a:t>png</a:t>
            </a:r>
            <a:r>
              <a:rPr lang="en-US" altLang="zh-TW" dirty="0"/>
              <a:t> </a:t>
            </a:r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F592C6D-4098-471E-8BE5-C65321D4CB9D}"/>
              </a:ext>
            </a:extLst>
          </p:cNvPr>
          <p:cNvSpPr/>
          <p:nvPr/>
        </p:nvSpPr>
        <p:spPr>
          <a:xfrm>
            <a:off x="7086601" y="1207648"/>
            <a:ext cx="1597237" cy="63334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5264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6601" y="526497"/>
            <a:ext cx="2057399" cy="1671637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55469"/>
            <a:ext cx="9020891" cy="484094"/>
          </a:xfrm>
        </p:spPr>
        <p:txBody>
          <a:bodyPr/>
          <a:lstStyle/>
          <a:p>
            <a:r>
              <a:rPr lang="en-US" altLang="zh-TW" b="1" dirty="0"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zh-TW" altLang="zh-TW" sz="2800" b="1" dirty="0"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n-US" altLang="zh-TW" sz="2800" b="1" dirty="0"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zh-TW" altLang="zh-TW" sz="2800" b="1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TW" sz="2800" b="1" dirty="0">
                <a:latin typeface="Arial"/>
                <a:ea typeface="Arial"/>
                <a:cs typeface="Arial"/>
                <a:sym typeface="Arial"/>
              </a:rPr>
              <a:t>Local </a:t>
            </a:r>
            <a:r>
              <a:rPr lang="zh-TW" altLang="zh-TW" sz="2800" b="1" dirty="0">
                <a:latin typeface="Arial"/>
                <a:ea typeface="Arial"/>
                <a:cs typeface="Arial"/>
                <a:sym typeface="Arial"/>
              </a:rPr>
              <a:t>Threshold</a:t>
            </a:r>
            <a:r>
              <a:rPr lang="zh-TW" altLang="en-US" sz="2800" b="1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TW" sz="2800" b="1" dirty="0">
                <a:latin typeface="Arial"/>
                <a:ea typeface="Arial"/>
                <a:cs typeface="Arial"/>
                <a:sym typeface="Arial"/>
              </a:rPr>
              <a:t> </a:t>
            </a:r>
            <a:endParaRPr lang="zh-TW" altLang="en-US" sz="2800" b="1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-5515" y="566382"/>
            <a:ext cx="8684468" cy="3263504"/>
          </a:xfrm>
        </p:spPr>
        <p:txBody>
          <a:bodyPr/>
          <a:lstStyle/>
          <a:p>
            <a:pPr marL="342900"/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Given: a non-uniformly illuminated QR</a:t>
            </a:r>
            <a:r>
              <a:rPr lang="zh-TW" altLang="zh-TW" sz="2000" dirty="0"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n-US" altLang="zh-TW" sz="2000" dirty="0" err="1">
                <a:latin typeface="Arial"/>
                <a:ea typeface="Arial"/>
                <a:cs typeface="Arial"/>
                <a:sym typeface="Arial"/>
              </a:rPr>
              <a:t>png</a:t>
            </a: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marL="342900"/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Q: 1)</a:t>
            </a:r>
            <a:r>
              <a:rPr lang="zh-TW" altLang="en-US" sz="20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Show original image</a:t>
            </a:r>
          </a:p>
          <a:p>
            <a:pPr marL="0" indent="0">
              <a:buNone/>
            </a:pP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          2) Show the result after applying local</a:t>
            </a:r>
            <a:r>
              <a:rPr lang="zh-TW" altLang="en-US" sz="20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threshold</a:t>
            </a:r>
          </a:p>
          <a:p>
            <a:pPr marL="342900"/>
            <a:r>
              <a:rPr lang="en-US" altLang="zh-TW" sz="2000" dirty="0"/>
              <a:t>Hint:</a:t>
            </a:r>
          </a:p>
          <a:p>
            <a:pPr marL="534988" lvl="1" indent="-173038"/>
            <a:r>
              <a:rPr lang="en-US" sz="2000" dirty="0"/>
              <a:t>OpenCV Textbook Chapter 5 (p.136~138)</a:t>
            </a:r>
            <a:endParaRPr lang="en-US" sz="2000" dirty="0">
              <a:latin typeface="Arial"/>
              <a:cs typeface="Arial"/>
              <a:sym typeface="Arial"/>
            </a:endParaRPr>
          </a:p>
          <a:p>
            <a:pPr marL="534988" lvl="1" indent="-173038"/>
            <a:r>
              <a:rPr lang="en-US" altLang="zh-TW" sz="2000" dirty="0" err="1"/>
              <a:t>adaptiveThreshold</a:t>
            </a:r>
            <a:r>
              <a:rPr lang="en-US" altLang="zh-TW" sz="2000" dirty="0"/>
              <a:t>(</a:t>
            </a:r>
            <a:r>
              <a:rPr lang="en-US" altLang="zh-TW" sz="2000" dirty="0" err="1"/>
              <a:t>args</a:t>
            </a:r>
            <a:r>
              <a:rPr lang="en-US" altLang="zh-TW" sz="2000" dirty="0"/>
              <a:t>) </a:t>
            </a:r>
            <a:r>
              <a:rPr lang="en-US" altLang="zh-TW" sz="2000" dirty="0" err="1"/>
              <a:t>func</a:t>
            </a:r>
            <a:r>
              <a:rPr lang="en-US" altLang="zh-TW" sz="2000" dirty="0"/>
              <a:t> with </a:t>
            </a:r>
            <a:r>
              <a:rPr lang="en-US" altLang="zh-TW" sz="2000" dirty="0" err="1"/>
              <a:t>blockSize</a:t>
            </a:r>
            <a:r>
              <a:rPr lang="en-US" altLang="zh-TW" sz="2000" dirty="0"/>
              <a:t> = 19, offset = -</a:t>
            </a:r>
            <a:r>
              <a:rPr lang="en-US" dirty="0"/>
              <a:t>1</a:t>
            </a:r>
            <a:endParaRPr lang="zh-TW" altLang="en-US" sz="2000" dirty="0"/>
          </a:p>
          <a:p>
            <a:pPr marL="444500" lvl="1" indent="-174625"/>
            <a:endParaRPr lang="zh-TW" altLang="en-US" sz="2000" dirty="0"/>
          </a:p>
        </p:txBody>
      </p:sp>
      <p:sp>
        <p:nvSpPr>
          <p:cNvPr id="6" name="Shape 190"/>
          <p:cNvSpPr/>
          <p:nvPr/>
        </p:nvSpPr>
        <p:spPr>
          <a:xfrm>
            <a:off x="4336719" y="5012834"/>
            <a:ext cx="470561" cy="27374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68569" rIns="68569" bIns="68569" anchor="ctr" anchorCtr="0">
            <a:noAutofit/>
          </a:bodyPr>
          <a:lstStyle/>
          <a:p>
            <a:endParaRPr sz="1050"/>
          </a:p>
        </p:txBody>
      </p:sp>
      <p:sp>
        <p:nvSpPr>
          <p:cNvPr id="7" name="矩形 6"/>
          <p:cNvSpPr/>
          <p:nvPr/>
        </p:nvSpPr>
        <p:spPr>
          <a:xfrm>
            <a:off x="1579659" y="6592107"/>
            <a:ext cx="649537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050" dirty="0"/>
              <a:t>QR</a:t>
            </a:r>
            <a:r>
              <a:rPr lang="zh-TW" altLang="zh-TW" sz="1050" dirty="0"/>
              <a:t>.</a:t>
            </a:r>
            <a:r>
              <a:rPr lang="en-US" altLang="zh-TW" sz="1050" dirty="0" err="1"/>
              <a:t>png</a:t>
            </a:r>
            <a:endParaRPr lang="zh-TW" altLang="en-US" sz="1050" dirty="0"/>
          </a:p>
        </p:txBody>
      </p:sp>
      <p:sp>
        <p:nvSpPr>
          <p:cNvPr id="8" name="矩形 7"/>
          <p:cNvSpPr/>
          <p:nvPr/>
        </p:nvSpPr>
        <p:spPr>
          <a:xfrm>
            <a:off x="6854311" y="6584156"/>
            <a:ext cx="1056700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050" dirty="0"/>
              <a:t>local</a:t>
            </a:r>
            <a:r>
              <a:rPr lang="zh-TW" altLang="en-US" sz="1050" dirty="0"/>
              <a:t> </a:t>
            </a:r>
            <a:r>
              <a:rPr lang="en-US" altLang="zh-TW" sz="1050" dirty="0"/>
              <a:t>threshold</a:t>
            </a:r>
            <a:endParaRPr lang="zh-TW" altLang="en-US" sz="1050" dirty="0"/>
          </a:p>
        </p:txBody>
      </p:sp>
      <p:sp>
        <p:nvSpPr>
          <p:cNvPr id="10" name="Shape 200"/>
          <p:cNvSpPr txBox="1">
            <a:spLocks noGrp="1"/>
          </p:cNvSpPr>
          <p:nvPr>
            <p:ph type="sldNum" idx="12"/>
          </p:nvPr>
        </p:nvSpPr>
        <p:spPr>
          <a:xfrm>
            <a:off x="7086601" y="6584156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algn="r">
              <a:buSzPct val="25000"/>
            </a:pPr>
            <a:r>
              <a:rPr lang="en-US" altLang="zh-TW" sz="900" dirty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14</a:t>
            </a:r>
            <a:endParaRPr lang="zh-TW" altLang="en-US" sz="900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" name="Picture 10" descr="Oringinal image">
            <a:extLst>
              <a:ext uri="{FF2B5EF4-FFF2-40B4-BE49-F238E27FC236}">
                <a16:creationId xmlns:a16="http://schemas.microsoft.com/office/drawing/2014/main" id="{3162776D-929D-439E-BA5B-B2ACF35D23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949" y="3544876"/>
            <a:ext cx="3598789" cy="3020412"/>
          </a:xfrm>
          <a:prstGeom prst="rect">
            <a:avLst/>
          </a:prstGeom>
        </p:spPr>
      </p:pic>
      <p:pic>
        <p:nvPicPr>
          <p:cNvPr id="13" name="Picture 12" descr="Adaptive thresholed image">
            <a:extLst>
              <a:ext uri="{FF2B5EF4-FFF2-40B4-BE49-F238E27FC236}">
                <a16:creationId xmlns:a16="http://schemas.microsoft.com/office/drawing/2014/main" id="{14BB2BC9-0AA0-48C8-99D4-1BF4BF982F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7264" y="3543817"/>
            <a:ext cx="3598788" cy="302041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33D3BF83-7D11-43D4-B934-FC1C3FA9A736}"/>
              </a:ext>
            </a:extLst>
          </p:cNvPr>
          <p:cNvSpPr/>
          <p:nvPr/>
        </p:nvSpPr>
        <p:spPr>
          <a:xfrm>
            <a:off x="7433311" y="1523958"/>
            <a:ext cx="1597237" cy="63334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8540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5452" y="4127034"/>
            <a:ext cx="3274540" cy="2430681"/>
          </a:xfrm>
          <a:prstGeom prst="rect">
            <a:avLst/>
          </a:prstGeom>
        </p:spPr>
      </p:pic>
      <p:sp>
        <p:nvSpPr>
          <p:cNvPr id="123" name="Shape 123"/>
          <p:cNvSpPr txBox="1">
            <a:spLocks noGrp="1"/>
          </p:cNvSpPr>
          <p:nvPr>
            <p:ph type="title"/>
          </p:nvPr>
        </p:nvSpPr>
        <p:spPr>
          <a:xfrm>
            <a:off x="44947" y="88185"/>
            <a:ext cx="9006761" cy="688532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>
              <a:buSzPct val="25000"/>
            </a:pPr>
            <a:r>
              <a:rPr lang="en-US" sz="2800" b="1" dirty="0">
                <a:latin typeface="Arial"/>
                <a:ea typeface="Arial"/>
                <a:cs typeface="Arial"/>
                <a:sym typeface="Arial"/>
              </a:rPr>
              <a:t>3.1 Transforms: Rotation, Scaling, Translation</a:t>
            </a:r>
            <a:br>
              <a:rPr lang="en-US" sz="2800" b="1" dirty="0">
                <a:latin typeface="Arial"/>
                <a:ea typeface="Arial"/>
                <a:cs typeface="Arial"/>
                <a:sym typeface="Arial"/>
              </a:rPr>
            </a:br>
            <a:r>
              <a:rPr lang="en-US" altLang="zh-TW" sz="1800" dirty="0"/>
              <a:t>(</a:t>
            </a:r>
            <a:r>
              <a:rPr lang="zh-CN" altLang="en-US" sz="1800" dirty="0"/>
              <a:t>出題：</a:t>
            </a:r>
            <a:r>
              <a:rPr lang="en-US" altLang="zh-TW" sz="1800" dirty="0" err="1"/>
              <a:t>YiYuan</a:t>
            </a:r>
            <a:r>
              <a:rPr lang="en-US" altLang="zh-TW" sz="1800" dirty="0"/>
              <a:t>)</a:t>
            </a:r>
            <a:endParaRPr lang="en-US" sz="2800" b="1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Shape 124"/>
          <p:cNvSpPr txBox="1">
            <a:spLocks noGrp="1"/>
          </p:cNvSpPr>
          <p:nvPr>
            <p:ph type="body" idx="1"/>
          </p:nvPr>
        </p:nvSpPr>
        <p:spPr>
          <a:xfrm>
            <a:off x="44947" y="776718"/>
            <a:ext cx="8811289" cy="384810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 marL="285750" indent="-285750" defTabSz="542925">
              <a:lnSpc>
                <a:spcPct val="100000"/>
              </a:lnSpc>
              <a:spcBef>
                <a:spcPts val="0"/>
              </a:spcBef>
            </a:pPr>
            <a:r>
              <a:rPr lang="en-US" sz="1600" dirty="0">
                <a:latin typeface="Arial"/>
                <a:ea typeface="Arial"/>
                <a:cs typeface="Arial"/>
                <a:sym typeface="Arial"/>
              </a:rPr>
              <a:t>Given: </a:t>
            </a:r>
            <a:r>
              <a:rPr lang="en-US" sz="1600" b="1" i="1" dirty="0">
                <a:latin typeface="Arial"/>
                <a:ea typeface="Arial"/>
                <a:cs typeface="Arial"/>
                <a:sym typeface="Arial"/>
              </a:rPr>
              <a:t>OriginalTransform.png </a:t>
            </a:r>
            <a:r>
              <a:rPr lang="en-US" sz="1600" i="1" dirty="0">
                <a:latin typeface="Arial"/>
                <a:ea typeface="Arial"/>
                <a:cs typeface="Arial"/>
                <a:sym typeface="Arial"/>
              </a:rPr>
              <a:t>image</a:t>
            </a:r>
          </a:p>
          <a:p>
            <a:pPr marL="285750" indent="-285750" defTabSz="542925">
              <a:lnSpc>
                <a:spcPct val="100000"/>
              </a:lnSpc>
              <a:spcBef>
                <a:spcPts val="0"/>
              </a:spcBef>
            </a:pPr>
            <a:r>
              <a:rPr lang="en-US" sz="1600" dirty="0">
                <a:latin typeface="Arial"/>
                <a:ea typeface="Arial"/>
                <a:cs typeface="Arial"/>
                <a:sym typeface="Arial"/>
              </a:rPr>
              <a:t>Q: 1) Click button “</a:t>
            </a:r>
            <a:r>
              <a:rPr lang="en-US" sz="1600" b="1" dirty="0">
                <a:latin typeface="Arial"/>
                <a:ea typeface="Arial"/>
                <a:cs typeface="Arial"/>
                <a:sym typeface="Arial"/>
              </a:rPr>
              <a:t>3.1</a:t>
            </a:r>
            <a:r>
              <a:rPr lang="en-US" sz="1600" dirty="0">
                <a:latin typeface="Arial"/>
                <a:ea typeface="Arial"/>
                <a:cs typeface="Arial"/>
                <a:sym typeface="Arial"/>
              </a:rPr>
              <a:t>”, </a:t>
            </a:r>
            <a:r>
              <a:rPr lang="en-US" sz="1600" b="1" i="1" dirty="0">
                <a:latin typeface="Arial"/>
                <a:ea typeface="Arial"/>
                <a:cs typeface="Arial"/>
                <a:sym typeface="Arial"/>
              </a:rPr>
              <a:t>OriginalTransform.png</a:t>
            </a:r>
            <a:r>
              <a:rPr lang="en-US" sz="1600" dirty="0">
                <a:latin typeface="Arial"/>
                <a:ea typeface="Arial"/>
                <a:cs typeface="Arial"/>
                <a:sym typeface="Arial"/>
              </a:rPr>
              <a:t> should be showed.</a:t>
            </a:r>
          </a:p>
          <a:p>
            <a:pPr marL="804863" indent="-265113" defTabSz="542925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600" dirty="0">
                <a:latin typeface="Arial"/>
                <a:ea typeface="Arial"/>
                <a:cs typeface="Arial"/>
                <a:sym typeface="Arial"/>
              </a:rPr>
              <a:t>2) Please </a:t>
            </a:r>
            <a:r>
              <a:rPr lang="en-US" altLang="zh-TW" sz="1600" u="sng" dirty="0">
                <a:latin typeface="Arial"/>
                <a:ea typeface="Arial"/>
                <a:cs typeface="Arial"/>
                <a:sym typeface="Arial"/>
              </a:rPr>
              <a:t>rotate</a:t>
            </a:r>
            <a:r>
              <a:rPr lang="en-US" altLang="zh-TW" sz="1600" dirty="0"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altLang="zh-TW" sz="1600" u="sng" dirty="0">
                <a:latin typeface="Arial"/>
                <a:ea typeface="Arial"/>
                <a:cs typeface="Arial"/>
                <a:sym typeface="Arial"/>
              </a:rPr>
              <a:t>scale</a:t>
            </a:r>
            <a:r>
              <a:rPr lang="en-US" altLang="zh-TW" sz="1600" dirty="0"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lang="en-US" altLang="zh-TW" sz="1600" u="sng" dirty="0">
                <a:latin typeface="Arial"/>
                <a:ea typeface="Arial"/>
                <a:cs typeface="Arial"/>
                <a:sym typeface="Arial"/>
              </a:rPr>
              <a:t>translate</a:t>
            </a:r>
            <a:r>
              <a:rPr lang="en-US" altLang="zh-TW" sz="1600" dirty="0">
                <a:latin typeface="Arial"/>
                <a:ea typeface="Arial"/>
                <a:cs typeface="Arial"/>
                <a:sym typeface="Arial"/>
              </a:rPr>
              <a:t> the </a:t>
            </a:r>
            <a:r>
              <a:rPr lang="en-US" altLang="zh-TW" sz="1600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small squared image </a:t>
            </a:r>
            <a:r>
              <a:rPr lang="en-US" altLang="zh-TW" sz="1600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(as Figure 3.1) </a:t>
            </a:r>
            <a:r>
              <a:rPr lang="en-US" altLang="zh-TW" sz="1600" dirty="0">
                <a:latin typeface="Arial"/>
                <a:ea typeface="Arial"/>
                <a:cs typeface="Arial"/>
                <a:sym typeface="Arial"/>
              </a:rPr>
              <a:t>with 	   following parameters (</a:t>
            </a:r>
            <a:r>
              <a:rPr lang="en-US" altLang="zh-TW" sz="1600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should be entered in the GUI</a:t>
            </a:r>
            <a:r>
              <a:rPr lang="en-US" altLang="zh-TW" sz="1600" dirty="0">
                <a:latin typeface="Arial"/>
                <a:ea typeface="Arial"/>
                <a:cs typeface="Arial"/>
                <a:sym typeface="Arial"/>
              </a:rPr>
              <a:t>): </a:t>
            </a:r>
          </a:p>
          <a:p>
            <a:pPr marL="804862" lvl="1" indent="0" defTabSz="542925">
              <a:lnSpc>
                <a:spcPct val="100000"/>
              </a:lnSpc>
              <a:spcBef>
                <a:spcPts val="0"/>
              </a:spcBef>
              <a:buNone/>
              <a:tabLst>
                <a:tab pos="1201738" algn="l"/>
              </a:tabLst>
            </a:pPr>
            <a:r>
              <a:rPr lang="en-US" altLang="zh-TW" sz="1300" b="1" dirty="0">
                <a:latin typeface="Arial"/>
                <a:ea typeface="Arial"/>
                <a:cs typeface="Arial"/>
                <a:sym typeface="Arial"/>
              </a:rPr>
              <a:t>(1) Angle = 45</a:t>
            </a:r>
            <a:r>
              <a:rPr lang="en-US" altLang="zh-TW" sz="1300" b="1" baseline="30000" dirty="0"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altLang="zh-TW" sz="1300" b="1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TW" sz="1300" dirty="0"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US" altLang="zh-TW" sz="1300" i="1" dirty="0">
                <a:latin typeface="Arial"/>
                <a:ea typeface="Arial"/>
                <a:cs typeface="Arial"/>
                <a:sym typeface="Arial"/>
              </a:rPr>
              <a:t>counter-clockwise</a:t>
            </a:r>
            <a:r>
              <a:rPr lang="en-US" altLang="zh-TW" sz="1300" dirty="0">
                <a:latin typeface="Arial"/>
                <a:ea typeface="Arial"/>
                <a:cs typeface="Arial"/>
                <a:sym typeface="Arial"/>
              </a:rPr>
              <a:t>)</a:t>
            </a:r>
          </a:p>
          <a:p>
            <a:pPr marL="804862" lvl="1" indent="0" defTabSz="542925">
              <a:lnSpc>
                <a:spcPct val="100000"/>
              </a:lnSpc>
              <a:spcBef>
                <a:spcPts val="0"/>
              </a:spcBef>
              <a:buNone/>
              <a:tabLst>
                <a:tab pos="1201738" algn="l"/>
              </a:tabLst>
            </a:pPr>
            <a:r>
              <a:rPr lang="en-US" altLang="zh-TW" sz="1300" b="1" dirty="0">
                <a:latin typeface="Arial"/>
                <a:cs typeface="Arial"/>
                <a:sym typeface="Arial"/>
              </a:rPr>
              <a:t>(2) Scale = 0.8,</a:t>
            </a:r>
          </a:p>
          <a:p>
            <a:pPr marL="804862" lvl="1" indent="0" defTabSz="542925">
              <a:lnSpc>
                <a:spcPct val="100000"/>
              </a:lnSpc>
              <a:spcBef>
                <a:spcPts val="0"/>
              </a:spcBef>
              <a:buNone/>
              <a:tabLst>
                <a:tab pos="1201738" algn="l"/>
              </a:tabLst>
            </a:pPr>
            <a:r>
              <a:rPr lang="en-US" altLang="zh-TW" sz="1300" b="1" dirty="0">
                <a:latin typeface="Arial"/>
                <a:cs typeface="Arial"/>
                <a:sym typeface="Arial"/>
              </a:rPr>
              <a:t>(3) Translation </a:t>
            </a:r>
            <a:r>
              <a:rPr lang="en-US" altLang="zh-TW" sz="1400" dirty="0">
                <a:latin typeface="Arial"/>
                <a:ea typeface="Arial"/>
                <a:cs typeface="Arial"/>
                <a:sym typeface="Arial"/>
              </a:rPr>
              <a:t>with</a:t>
            </a:r>
            <a:r>
              <a:rPr lang="en-US" altLang="zh-TW" sz="1600" dirty="0">
                <a:latin typeface="Arial"/>
                <a:ea typeface="Arial"/>
                <a:cs typeface="Arial"/>
                <a:sym typeface="Arial"/>
              </a:rPr>
              <a:t>:</a:t>
            </a:r>
          </a:p>
          <a:p>
            <a:pPr marL="2514600" indent="-18415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tabLst>
                <a:tab pos="2143125" algn="l"/>
              </a:tabLst>
            </a:pPr>
            <a:r>
              <a:rPr lang="en-US" altLang="zh-TW" sz="1600" dirty="0" err="1"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altLang="zh-TW" sz="1600" baseline="-25000" dirty="0" err="1">
                <a:latin typeface="Arial"/>
                <a:ea typeface="Arial"/>
                <a:cs typeface="Arial"/>
                <a:sym typeface="Arial"/>
              </a:rPr>
              <a:t>new</a:t>
            </a:r>
            <a:r>
              <a:rPr lang="en-US" altLang="zh-TW" sz="1600" dirty="0">
                <a:latin typeface="Arial"/>
                <a:ea typeface="Arial"/>
                <a:cs typeface="Arial"/>
                <a:sym typeface="Arial"/>
              </a:rPr>
              <a:t> = </a:t>
            </a:r>
            <a:r>
              <a:rPr lang="en-US" altLang="zh-TW" sz="1600" dirty="0" err="1"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altLang="zh-TW" sz="1600" baseline="-25000" dirty="0" err="1">
                <a:latin typeface="Arial"/>
                <a:ea typeface="Arial"/>
                <a:cs typeface="Arial"/>
                <a:sym typeface="Arial"/>
              </a:rPr>
              <a:t>old</a:t>
            </a:r>
            <a:r>
              <a:rPr lang="en-US" altLang="zh-TW" sz="1600" dirty="0">
                <a:latin typeface="Arial"/>
                <a:ea typeface="Arial"/>
                <a:cs typeface="Arial"/>
                <a:sym typeface="Arial"/>
              </a:rPr>
              <a:t> + 150 pixels = 130 + 150 = 280</a:t>
            </a:r>
          </a:p>
          <a:p>
            <a:pPr marL="2514600" indent="-18415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tabLst>
                <a:tab pos="2143125" algn="l"/>
              </a:tabLst>
            </a:pPr>
            <a:r>
              <a:rPr lang="en-US" altLang="zh-TW" sz="1600" dirty="0" err="1">
                <a:latin typeface="Arial"/>
                <a:ea typeface="Arial"/>
                <a:cs typeface="Arial"/>
                <a:sym typeface="Arial"/>
              </a:rPr>
              <a:t>y</a:t>
            </a:r>
            <a:r>
              <a:rPr lang="en-US" altLang="zh-TW" sz="1600" baseline="-25000" dirty="0" err="1">
                <a:latin typeface="Arial"/>
                <a:ea typeface="Arial"/>
                <a:cs typeface="Arial"/>
                <a:sym typeface="Arial"/>
              </a:rPr>
              <a:t>new</a:t>
            </a:r>
            <a:r>
              <a:rPr lang="en-US" altLang="zh-TW" sz="1600" dirty="0">
                <a:latin typeface="Arial"/>
                <a:ea typeface="Arial"/>
                <a:cs typeface="Arial"/>
                <a:sym typeface="Arial"/>
              </a:rPr>
              <a:t> = </a:t>
            </a:r>
            <a:r>
              <a:rPr lang="en-US" altLang="zh-TW" sz="1600" dirty="0" err="1">
                <a:latin typeface="Arial"/>
                <a:ea typeface="Arial"/>
                <a:cs typeface="Arial"/>
                <a:sym typeface="Arial"/>
              </a:rPr>
              <a:t>y</a:t>
            </a:r>
            <a:r>
              <a:rPr lang="en-US" altLang="zh-TW" sz="1600" baseline="-25000" dirty="0" err="1">
                <a:latin typeface="Arial"/>
                <a:ea typeface="Arial"/>
                <a:cs typeface="Arial"/>
                <a:sym typeface="Arial"/>
              </a:rPr>
              <a:t>old</a:t>
            </a:r>
            <a:r>
              <a:rPr lang="en-US" altLang="zh-TW" sz="1600" dirty="0">
                <a:latin typeface="Arial"/>
                <a:ea typeface="Arial"/>
                <a:cs typeface="Arial"/>
                <a:sym typeface="Arial"/>
              </a:rPr>
              <a:t> + 50 pixels = 125 + 50 = 175</a:t>
            </a:r>
          </a:p>
          <a:p>
            <a:pPr marL="2332037" indent="0">
              <a:lnSpc>
                <a:spcPct val="100000"/>
              </a:lnSpc>
              <a:spcBef>
                <a:spcPts val="0"/>
              </a:spcBef>
              <a:buNone/>
              <a:tabLst>
                <a:tab pos="2143125" algn="l"/>
              </a:tabLst>
            </a:pPr>
            <a:r>
              <a:rPr lang="en-US" altLang="zh-TW" sz="1600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Point C (130,125) is center of small square image</a:t>
            </a:r>
            <a:endParaRPr lang="en-US" altLang="zh-TW" sz="1600" dirty="0">
              <a:latin typeface="Arial"/>
              <a:ea typeface="Arial"/>
              <a:cs typeface="Arial"/>
              <a:sym typeface="Arial"/>
            </a:endParaRPr>
          </a:p>
          <a:p>
            <a:pPr marL="291703" indent="-285750">
              <a:lnSpc>
                <a:spcPct val="100000"/>
              </a:lnSpc>
              <a:spcBef>
                <a:spcPts val="0"/>
              </a:spcBef>
            </a:pPr>
            <a:r>
              <a:rPr lang="en-US" sz="1500" dirty="0"/>
              <a:t>Hint : </a:t>
            </a:r>
          </a:p>
          <a:p>
            <a:pPr marL="342900" lvl="1" indent="0">
              <a:lnSpc>
                <a:spcPct val="100000"/>
              </a:lnSpc>
              <a:buSzPct val="25000"/>
              <a:buNone/>
            </a:pPr>
            <a:r>
              <a:rPr lang="en-US" sz="1500" dirty="0"/>
              <a:t>          OpenCV Textbook Chapter 12 (p. 407</a:t>
            </a:r>
            <a:r>
              <a:rPr lang="zh-TW" altLang="en-US" sz="1500" dirty="0"/>
              <a:t> </a:t>
            </a:r>
            <a:r>
              <a:rPr lang="en-US" altLang="zh-TW" sz="1500" dirty="0"/>
              <a:t>~</a:t>
            </a:r>
            <a:r>
              <a:rPr lang="zh-TW" altLang="en-US" sz="1500" dirty="0"/>
              <a:t> </a:t>
            </a:r>
            <a:r>
              <a:rPr lang="en-US" altLang="zh-TW" sz="1500" dirty="0"/>
              <a:t>p. 412</a:t>
            </a:r>
            <a:r>
              <a:rPr lang="en-US" sz="1500" dirty="0"/>
              <a:t>)</a:t>
            </a:r>
          </a:p>
          <a:p>
            <a:pPr marL="342900" lvl="1" indent="0">
              <a:lnSpc>
                <a:spcPct val="100000"/>
              </a:lnSpc>
              <a:buSzPct val="25000"/>
              <a:buNone/>
            </a:pPr>
            <a:r>
              <a:rPr lang="en-US" altLang="zh-TW" sz="1500" dirty="0"/>
              <a:t>           </a:t>
            </a:r>
            <a:r>
              <a:rPr lang="en-US" altLang="zh-TW" sz="1500" dirty="0" err="1"/>
              <a:t>warpAffine</a:t>
            </a:r>
            <a:r>
              <a:rPr lang="en-US" altLang="zh-TW" sz="1500" dirty="0"/>
              <a:t>(…);</a:t>
            </a:r>
            <a:endParaRPr lang="en-US" sz="1500" dirty="0"/>
          </a:p>
          <a:p>
            <a:pPr marL="285750" lvl="1">
              <a:lnSpc>
                <a:spcPct val="100000"/>
              </a:lnSpc>
              <a:buFont typeface="Wingdings" panose="05000000000000000000" pitchFamily="2" charset="2"/>
              <a:buChar char="q"/>
            </a:pPr>
            <a:r>
              <a:rPr lang="en-US" sz="1500" dirty="0"/>
              <a:t>EX:</a:t>
            </a:r>
          </a:p>
        </p:txBody>
      </p:sp>
      <p:sp>
        <p:nvSpPr>
          <p:cNvPr id="125" name="Shape 125"/>
          <p:cNvSpPr txBox="1">
            <a:spLocks noGrp="1"/>
          </p:cNvSpPr>
          <p:nvPr>
            <p:ph type="sldNum" idx="12"/>
          </p:nvPr>
        </p:nvSpPr>
        <p:spPr>
          <a:xfrm>
            <a:off x="7063246" y="6584156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14</a:t>
            </a:fld>
            <a:endParaRPr 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386708" y="6556693"/>
            <a:ext cx="177165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Figure 3.1 Original Image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755921" y="6571625"/>
            <a:ext cx="312815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Figure 3.2 Rotation, Scale and Translation Image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6856" y="4121866"/>
            <a:ext cx="3479066" cy="2437027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6511362" y="5776513"/>
            <a:ext cx="1234309" cy="0"/>
          </a:xfrm>
          <a:prstGeom prst="line">
            <a:avLst/>
          </a:prstGeom>
          <a:ln>
            <a:solidFill>
              <a:srgbClr val="FFFF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6897877" y="5060747"/>
            <a:ext cx="837947" cy="854393"/>
          </a:xfrm>
          <a:prstGeom prst="line">
            <a:avLst/>
          </a:prstGeom>
          <a:ln>
            <a:solidFill>
              <a:srgbClr val="FFFF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urved Connector 15"/>
          <p:cNvCxnSpPr/>
          <p:nvPr/>
        </p:nvCxnSpPr>
        <p:spPr>
          <a:xfrm rot="10800000">
            <a:off x="7108603" y="5660305"/>
            <a:ext cx="160776" cy="116208"/>
          </a:xfrm>
          <a:prstGeom prst="curvedConnector3">
            <a:avLst>
              <a:gd name="adj1" fmla="val 1124"/>
            </a:avLst>
          </a:prstGeom>
          <a:ln w="28575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7187295" y="5458419"/>
            <a:ext cx="48534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45</a:t>
            </a:r>
            <a:r>
              <a:rPr lang="en-US" sz="1050" baseline="300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0</a:t>
            </a:r>
            <a:endParaRPr lang="en-US" sz="105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5" name="Oval 34"/>
          <p:cNvSpPr/>
          <p:nvPr/>
        </p:nvSpPr>
        <p:spPr>
          <a:xfrm>
            <a:off x="3021762" y="5033773"/>
            <a:ext cx="67165" cy="692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6" name="TextBox 35"/>
          <p:cNvSpPr txBox="1"/>
          <p:nvPr/>
        </p:nvSpPr>
        <p:spPr>
          <a:xfrm>
            <a:off x="3213340" y="4904336"/>
            <a:ext cx="137250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rgbClr val="FF0000"/>
                </a:solidFill>
              </a:rPr>
              <a:t>C (130,125)</a:t>
            </a:r>
          </a:p>
        </p:txBody>
      </p:sp>
      <p:cxnSp>
        <p:nvCxnSpPr>
          <p:cNvPr id="43" name="Straight Arrow Connector 42"/>
          <p:cNvCxnSpPr/>
          <p:nvPr/>
        </p:nvCxnSpPr>
        <p:spPr>
          <a:xfrm>
            <a:off x="2316298" y="4277882"/>
            <a:ext cx="3028143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2303079" y="4316779"/>
            <a:ext cx="0" cy="168294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>
            <a:endCxn id="35" idx="0"/>
          </p:cNvCxnSpPr>
          <p:nvPr/>
        </p:nvCxnSpPr>
        <p:spPr>
          <a:xfrm>
            <a:off x="3055344" y="4446496"/>
            <a:ext cx="1" cy="587277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>
            <a:stCxn id="35" idx="2"/>
          </p:cNvCxnSpPr>
          <p:nvPr/>
        </p:nvCxnSpPr>
        <p:spPr>
          <a:xfrm flipH="1">
            <a:off x="2408830" y="5068393"/>
            <a:ext cx="612932" cy="0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>
            <a:off x="5855934" y="4277882"/>
            <a:ext cx="3028143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>
            <a:off x="5855934" y="4277882"/>
            <a:ext cx="0" cy="168294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cxnSpLocks/>
          </p:cNvCxnSpPr>
          <p:nvPr/>
        </p:nvCxnSpPr>
        <p:spPr>
          <a:xfrm flipH="1">
            <a:off x="7109177" y="4409921"/>
            <a:ext cx="18821" cy="630518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H="1">
            <a:off x="6040730" y="5078380"/>
            <a:ext cx="1067872" cy="0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Oval 60"/>
          <p:cNvSpPr/>
          <p:nvPr/>
        </p:nvSpPr>
        <p:spPr>
          <a:xfrm>
            <a:off x="7063501" y="5031294"/>
            <a:ext cx="91351" cy="9417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67" name="TextBox 66"/>
          <p:cNvSpPr txBox="1"/>
          <p:nvPr/>
        </p:nvSpPr>
        <p:spPr>
          <a:xfrm>
            <a:off x="6203171" y="5138549"/>
            <a:ext cx="89036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rgbClr val="FF0000"/>
                </a:solidFill>
              </a:rPr>
              <a:t>C (280,175)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 flipH="1">
            <a:off x="3801047" y="4156651"/>
            <a:ext cx="727758" cy="5685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4639011" y="3759136"/>
            <a:ext cx="162320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Small square image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7F5C9B06-32C3-4FF3-ABBB-8E504C3383C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8542" t="15079" r="6372" b="30517"/>
          <a:stretch/>
        </p:blipFill>
        <p:spPr>
          <a:xfrm>
            <a:off x="0" y="4433330"/>
            <a:ext cx="2179907" cy="2317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6216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7468" y="3381258"/>
            <a:ext cx="2959216" cy="312539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" y="3341143"/>
            <a:ext cx="4283850" cy="3212887"/>
          </a:xfrm>
          <a:prstGeom prst="rect">
            <a:avLst/>
          </a:prstGeom>
        </p:spPr>
      </p:pic>
      <p:sp>
        <p:nvSpPr>
          <p:cNvPr id="199" name="Shape 199"/>
          <p:cNvSpPr txBox="1">
            <a:spLocks noGrp="1"/>
          </p:cNvSpPr>
          <p:nvPr>
            <p:ph type="body" idx="1"/>
          </p:nvPr>
        </p:nvSpPr>
        <p:spPr>
          <a:xfrm>
            <a:off x="0" y="539280"/>
            <a:ext cx="8630289" cy="320969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 marL="285750" indent="-285750">
              <a:lnSpc>
                <a:spcPct val="100000"/>
              </a:lnSpc>
              <a:spcBef>
                <a:spcPts val="0"/>
              </a:spcBef>
            </a:pPr>
            <a:r>
              <a:rPr lang="en-US" altLang="zh-TW" sz="1800" dirty="0">
                <a:latin typeface="Arial"/>
                <a:ea typeface="Arial"/>
                <a:cs typeface="Arial"/>
                <a:sym typeface="Arial"/>
              </a:rPr>
              <a:t>Given: </a:t>
            </a:r>
            <a:r>
              <a:rPr lang="en-US" altLang="zh-TW" sz="1800" b="1" i="1" dirty="0">
                <a:latin typeface="Arial"/>
                <a:ea typeface="Arial"/>
                <a:cs typeface="Arial"/>
                <a:sym typeface="Arial"/>
              </a:rPr>
              <a:t>OriginalPerspective.png </a:t>
            </a:r>
            <a:r>
              <a:rPr lang="en-US" altLang="zh-TW" sz="1800" i="1" dirty="0">
                <a:latin typeface="Arial"/>
                <a:ea typeface="Arial"/>
                <a:cs typeface="Arial"/>
                <a:sym typeface="Arial"/>
              </a:rPr>
              <a:t>image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</a:pPr>
            <a:r>
              <a:rPr lang="en-US" altLang="zh-TW" sz="1800" dirty="0">
                <a:ea typeface="Arial"/>
                <a:cs typeface="Arial"/>
                <a:sym typeface="Arial"/>
              </a:rPr>
              <a:t>Q: Use OpenCV</a:t>
            </a:r>
            <a:r>
              <a:rPr lang="zh-TW" altLang="en-US" sz="1800" dirty="0">
                <a:ea typeface="Arial"/>
                <a:cs typeface="Arial"/>
                <a:sym typeface="Arial"/>
              </a:rPr>
              <a:t> </a:t>
            </a:r>
            <a:r>
              <a:rPr lang="en-US" altLang="zh-TW" sz="1800" dirty="0">
                <a:ea typeface="Arial"/>
                <a:cs typeface="Arial"/>
                <a:sym typeface="Arial"/>
              </a:rPr>
              <a:t>functions</a:t>
            </a:r>
            <a:r>
              <a:rPr lang="zh-TW" altLang="en-US" sz="1800" dirty="0">
                <a:ea typeface="Arial"/>
                <a:cs typeface="Arial"/>
                <a:sym typeface="Arial"/>
              </a:rPr>
              <a:t> </a:t>
            </a:r>
            <a:r>
              <a:rPr lang="en-US" altLang="zh-TW" sz="1800" dirty="0">
                <a:ea typeface="Arial"/>
                <a:cs typeface="Arial"/>
                <a:sym typeface="Arial"/>
              </a:rPr>
              <a:t>to straighten the image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800" dirty="0">
                <a:ea typeface="Arial"/>
                <a:cs typeface="Arial"/>
                <a:sym typeface="Arial"/>
              </a:rPr>
              <a:t>         1) Click button “3.2” to show image in the new window. Then do: </a:t>
            </a:r>
          </a:p>
          <a:p>
            <a:pPr marL="1079500" lvl="1" indent="-274638">
              <a:lnSpc>
                <a:spcPct val="100000"/>
              </a:lnSpc>
              <a:spcBef>
                <a:spcPts val="0"/>
              </a:spcBef>
              <a:buFont typeface="+mj-lt"/>
              <a:buAutoNum type="alphaLcParenR"/>
            </a:pPr>
            <a:r>
              <a:rPr lang="en-US" altLang="zh-TW" sz="1500" dirty="0">
                <a:latin typeface="Arial"/>
                <a:ea typeface="Arial"/>
                <a:cs typeface="Arial"/>
                <a:sym typeface="Arial"/>
              </a:rPr>
              <a:t>Click 4 points showed in console window. (start from top-left corner of the original image, and then click clock-wise)</a:t>
            </a:r>
          </a:p>
          <a:p>
            <a:pPr marL="1079500" lvl="1" indent="-274638">
              <a:lnSpc>
                <a:spcPct val="100000"/>
              </a:lnSpc>
              <a:spcBef>
                <a:spcPts val="0"/>
              </a:spcBef>
              <a:buFont typeface="+mj-lt"/>
              <a:buAutoNum type="alphaLcParenR"/>
              <a:tabLst>
                <a:tab pos="771525" algn="l"/>
              </a:tabLst>
            </a:pPr>
            <a:r>
              <a:rPr lang="en-US" altLang="zh-TW" sz="1500" dirty="0">
                <a:latin typeface="Arial"/>
                <a:ea typeface="Arial"/>
                <a:cs typeface="Arial"/>
                <a:sym typeface="Arial"/>
              </a:rPr>
              <a:t>Warp the original image to the location </a:t>
            </a:r>
            <a:r>
              <a:rPr lang="en-US" altLang="zh-TW" sz="1500" dirty="0"/>
              <a:t>(20,20), (20,450), (450,450), (450,20). Open second window to show the result.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</a:pPr>
            <a:r>
              <a:rPr lang="en-US" altLang="zh-TW" sz="1800" dirty="0">
                <a:latin typeface="Arial"/>
                <a:ea typeface="Arial"/>
                <a:cs typeface="Arial"/>
                <a:sym typeface="Arial"/>
              </a:rPr>
              <a:t>Hint:</a:t>
            </a:r>
          </a:p>
          <a:p>
            <a:pPr marL="447675" lvl="1" indent="-180975">
              <a:lnSpc>
                <a:spcPct val="100000"/>
              </a:lnSpc>
              <a:spcBef>
                <a:spcPts val="0"/>
              </a:spcBef>
            </a:pPr>
            <a:r>
              <a:rPr lang="en-US" altLang="zh-TW" sz="1600" dirty="0"/>
              <a:t>Textbook Chapter 6, p. 170~171 </a:t>
            </a:r>
          </a:p>
          <a:p>
            <a:pPr marL="447675" lvl="1" indent="-180975">
              <a:lnSpc>
                <a:spcPct val="100000"/>
              </a:lnSpc>
              <a:spcBef>
                <a:spcPts val="0"/>
              </a:spcBef>
            </a:pPr>
            <a:r>
              <a:rPr lang="en-US" altLang="zh-TW" dirty="0"/>
              <a:t>mouse callback function(p.96)</a:t>
            </a:r>
          </a:p>
        </p:txBody>
      </p:sp>
      <p:sp>
        <p:nvSpPr>
          <p:cNvPr id="200" name="Shape 200"/>
          <p:cNvSpPr txBox="1">
            <a:spLocks noGrp="1"/>
          </p:cNvSpPr>
          <p:nvPr>
            <p:ph type="sldNum" idx="12"/>
          </p:nvPr>
        </p:nvSpPr>
        <p:spPr>
          <a:xfrm>
            <a:off x="7083211" y="6576081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altLang="zh-TW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15</a:t>
            </a:fld>
            <a:endParaRPr lang="zh-TW" altLang="en-US" sz="900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6699798" y="3631077"/>
            <a:ext cx="25199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50" dirty="0"/>
              <a:t>y</a:t>
            </a:r>
            <a:endParaRPr lang="zh-TW" altLang="en-US" sz="1050" dirty="0"/>
          </a:p>
        </p:txBody>
      </p:sp>
      <p:sp>
        <p:nvSpPr>
          <p:cNvPr id="16" name="Shape 191"/>
          <p:cNvSpPr/>
          <p:nvPr/>
        </p:nvSpPr>
        <p:spPr>
          <a:xfrm>
            <a:off x="4070070" y="5773930"/>
            <a:ext cx="142808" cy="129092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68569" rIns="68569" bIns="68569" anchor="ctr" anchorCtr="0">
            <a:noAutofit/>
          </a:bodyPr>
          <a:lstStyle/>
          <a:p>
            <a:endParaRPr sz="1050"/>
          </a:p>
        </p:txBody>
      </p:sp>
      <p:sp>
        <p:nvSpPr>
          <p:cNvPr id="17" name="Shape 192"/>
          <p:cNvSpPr/>
          <p:nvPr/>
        </p:nvSpPr>
        <p:spPr>
          <a:xfrm>
            <a:off x="828968" y="5713751"/>
            <a:ext cx="142808" cy="129092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68569" rIns="68569" bIns="68569" anchor="ctr" anchorCtr="0">
            <a:noAutofit/>
          </a:bodyPr>
          <a:lstStyle/>
          <a:p>
            <a:endParaRPr sz="1050"/>
          </a:p>
        </p:txBody>
      </p:sp>
      <p:sp>
        <p:nvSpPr>
          <p:cNvPr id="18" name="Shape 193"/>
          <p:cNvSpPr/>
          <p:nvPr/>
        </p:nvSpPr>
        <p:spPr>
          <a:xfrm>
            <a:off x="3776164" y="4197179"/>
            <a:ext cx="142808" cy="129092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68569" rIns="68569" bIns="68569" anchor="ctr" anchorCtr="0">
            <a:noAutofit/>
          </a:bodyPr>
          <a:lstStyle/>
          <a:p>
            <a:endParaRPr sz="1050"/>
          </a:p>
        </p:txBody>
      </p:sp>
      <p:sp>
        <p:nvSpPr>
          <p:cNvPr id="19" name="Shape 194"/>
          <p:cNvSpPr/>
          <p:nvPr/>
        </p:nvSpPr>
        <p:spPr>
          <a:xfrm>
            <a:off x="1062635" y="4179089"/>
            <a:ext cx="142808" cy="129092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68569" rIns="68569" bIns="68569" anchor="ctr" anchorCtr="0">
            <a:noAutofit/>
          </a:bodyPr>
          <a:lstStyle/>
          <a:p>
            <a:endParaRPr sz="1050"/>
          </a:p>
        </p:txBody>
      </p:sp>
      <p:sp>
        <p:nvSpPr>
          <p:cNvPr id="20" name="文字方塊 19"/>
          <p:cNvSpPr txBox="1"/>
          <p:nvPr/>
        </p:nvSpPr>
        <p:spPr>
          <a:xfrm>
            <a:off x="4566440" y="3429001"/>
            <a:ext cx="61266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50" dirty="0"/>
              <a:t>(20,20)</a:t>
            </a:r>
            <a:endParaRPr lang="zh-TW" altLang="en-US" sz="1050" dirty="0"/>
          </a:p>
        </p:txBody>
      </p:sp>
      <p:sp>
        <p:nvSpPr>
          <p:cNvPr id="21" name="文字方塊 20"/>
          <p:cNvSpPr txBox="1"/>
          <p:nvPr/>
        </p:nvSpPr>
        <p:spPr>
          <a:xfrm>
            <a:off x="5204222" y="6537885"/>
            <a:ext cx="6880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50" dirty="0"/>
              <a:t>(20,450)</a:t>
            </a:r>
            <a:endParaRPr lang="zh-TW" altLang="en-US" sz="1050" dirty="0"/>
          </a:p>
        </p:txBody>
      </p:sp>
      <p:cxnSp>
        <p:nvCxnSpPr>
          <p:cNvPr id="22" name="直線單箭頭接點 21"/>
          <p:cNvCxnSpPr>
            <a:cxnSpLocks/>
          </p:cNvCxnSpPr>
          <p:nvPr/>
        </p:nvCxnSpPr>
        <p:spPr>
          <a:xfrm flipH="1">
            <a:off x="5881681" y="3635347"/>
            <a:ext cx="16877" cy="309217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2"/>
          <p:cNvCxnSpPr>
            <a:cxnSpLocks/>
          </p:cNvCxnSpPr>
          <p:nvPr/>
        </p:nvCxnSpPr>
        <p:spPr>
          <a:xfrm flipV="1">
            <a:off x="5906511" y="3623342"/>
            <a:ext cx="3061797" cy="3711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Shape 193"/>
          <p:cNvSpPr/>
          <p:nvPr/>
        </p:nvSpPr>
        <p:spPr>
          <a:xfrm>
            <a:off x="8660709" y="6362305"/>
            <a:ext cx="142808" cy="129092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68569" rIns="68569" bIns="68569" anchor="ctr" anchorCtr="0">
            <a:noAutofit/>
          </a:bodyPr>
          <a:lstStyle/>
          <a:p>
            <a:endParaRPr sz="1050"/>
          </a:p>
        </p:txBody>
      </p:sp>
      <p:sp>
        <p:nvSpPr>
          <p:cNvPr id="25" name="Shape 193"/>
          <p:cNvSpPr/>
          <p:nvPr/>
        </p:nvSpPr>
        <p:spPr>
          <a:xfrm>
            <a:off x="8662457" y="3562385"/>
            <a:ext cx="142808" cy="129092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68569" rIns="68569" bIns="68569" anchor="ctr" anchorCtr="0">
            <a:noAutofit/>
          </a:bodyPr>
          <a:lstStyle/>
          <a:p>
            <a:endParaRPr sz="1050"/>
          </a:p>
        </p:txBody>
      </p:sp>
      <p:sp>
        <p:nvSpPr>
          <p:cNvPr id="26" name="Shape 192"/>
          <p:cNvSpPr/>
          <p:nvPr/>
        </p:nvSpPr>
        <p:spPr>
          <a:xfrm>
            <a:off x="5818687" y="6273697"/>
            <a:ext cx="142808" cy="129092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68569" rIns="68569" bIns="68569" anchor="ctr" anchorCtr="0">
            <a:noAutofit/>
          </a:bodyPr>
          <a:lstStyle/>
          <a:p>
            <a:endParaRPr sz="1050"/>
          </a:p>
        </p:txBody>
      </p:sp>
      <p:sp>
        <p:nvSpPr>
          <p:cNvPr id="27" name="Shape 192"/>
          <p:cNvSpPr/>
          <p:nvPr/>
        </p:nvSpPr>
        <p:spPr>
          <a:xfrm>
            <a:off x="5827153" y="3602134"/>
            <a:ext cx="142808" cy="129092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68569" rIns="68569" bIns="68569" anchor="ctr" anchorCtr="0">
            <a:noAutofit/>
          </a:bodyPr>
          <a:lstStyle/>
          <a:p>
            <a:endParaRPr sz="1050"/>
          </a:p>
        </p:txBody>
      </p:sp>
      <p:cxnSp>
        <p:nvCxnSpPr>
          <p:cNvPr id="28" name="直線單箭頭接點 27"/>
          <p:cNvCxnSpPr>
            <a:cxnSpLocks/>
            <a:endCxn id="27" idx="1"/>
          </p:cNvCxnSpPr>
          <p:nvPr/>
        </p:nvCxnSpPr>
        <p:spPr>
          <a:xfrm flipV="1">
            <a:off x="1217893" y="3621039"/>
            <a:ext cx="4630174" cy="621577"/>
          </a:xfrm>
          <a:prstGeom prst="straightConnector1">
            <a:avLst/>
          </a:prstGeom>
          <a:ln w="38100">
            <a:solidFill>
              <a:srgbClr val="0070C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單箭頭接點 28"/>
          <p:cNvCxnSpPr>
            <a:cxnSpLocks/>
            <a:endCxn id="26" idx="1"/>
          </p:cNvCxnSpPr>
          <p:nvPr/>
        </p:nvCxnSpPr>
        <p:spPr>
          <a:xfrm>
            <a:off x="874548" y="5816201"/>
            <a:ext cx="4965053" cy="476401"/>
          </a:xfrm>
          <a:prstGeom prst="straightConnector1">
            <a:avLst/>
          </a:prstGeom>
          <a:ln w="38100">
            <a:solidFill>
              <a:srgbClr val="0070C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單箭頭接點 29"/>
          <p:cNvCxnSpPr>
            <a:cxnSpLocks/>
            <a:stCxn id="18" idx="6"/>
            <a:endCxn id="25" idx="3"/>
          </p:cNvCxnSpPr>
          <p:nvPr/>
        </p:nvCxnSpPr>
        <p:spPr>
          <a:xfrm flipV="1">
            <a:off x="3918972" y="3672572"/>
            <a:ext cx="4764399" cy="589153"/>
          </a:xfrm>
          <a:prstGeom prst="straightConnector1">
            <a:avLst/>
          </a:prstGeom>
          <a:ln w="38100">
            <a:solidFill>
              <a:srgbClr val="0070C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單箭頭接點 30"/>
          <p:cNvCxnSpPr>
            <a:cxnSpLocks/>
            <a:stCxn id="43" idx="1"/>
            <a:endCxn id="24" idx="1"/>
          </p:cNvCxnSpPr>
          <p:nvPr/>
        </p:nvCxnSpPr>
        <p:spPr>
          <a:xfrm>
            <a:off x="4161040" y="5935824"/>
            <a:ext cx="4520583" cy="445386"/>
          </a:xfrm>
          <a:prstGeom prst="straightConnector1">
            <a:avLst/>
          </a:prstGeom>
          <a:ln w="38100">
            <a:solidFill>
              <a:srgbClr val="0070C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字方塊 35"/>
          <p:cNvSpPr txBox="1"/>
          <p:nvPr/>
        </p:nvSpPr>
        <p:spPr>
          <a:xfrm>
            <a:off x="4680586" y="5424542"/>
            <a:ext cx="25199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50" dirty="0"/>
              <a:t>x</a:t>
            </a:r>
            <a:endParaRPr lang="zh-TW" altLang="en-US" sz="1050" dirty="0"/>
          </a:p>
        </p:txBody>
      </p:sp>
      <p:sp>
        <p:nvSpPr>
          <p:cNvPr id="38" name="文字方塊 37"/>
          <p:cNvSpPr txBox="1"/>
          <p:nvPr/>
        </p:nvSpPr>
        <p:spPr>
          <a:xfrm>
            <a:off x="8388108" y="3090933"/>
            <a:ext cx="6880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50" dirty="0"/>
              <a:t>(450,20)</a:t>
            </a:r>
            <a:endParaRPr lang="zh-TW" altLang="en-US" sz="1050" dirty="0"/>
          </a:p>
        </p:txBody>
      </p:sp>
      <p:sp>
        <p:nvSpPr>
          <p:cNvPr id="39" name="文字方塊 38"/>
          <p:cNvSpPr txBox="1"/>
          <p:nvPr/>
        </p:nvSpPr>
        <p:spPr>
          <a:xfrm>
            <a:off x="8265355" y="6576081"/>
            <a:ext cx="76335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50" dirty="0"/>
              <a:t>(450,450)</a:t>
            </a:r>
            <a:endParaRPr lang="zh-TW" altLang="en-US" sz="1050" dirty="0"/>
          </a:p>
        </p:txBody>
      </p:sp>
      <p:sp>
        <p:nvSpPr>
          <p:cNvPr id="4" name="文字方塊 3"/>
          <p:cNvSpPr txBox="1"/>
          <p:nvPr/>
        </p:nvSpPr>
        <p:spPr>
          <a:xfrm>
            <a:off x="3955560" y="4129214"/>
            <a:ext cx="410960" cy="261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50" dirty="0">
                <a:solidFill>
                  <a:srgbClr val="FF0000"/>
                </a:solidFill>
              </a:rPr>
              <a:t>2</a:t>
            </a:r>
            <a:endParaRPr lang="zh-TW" altLang="en-US" sz="1050" dirty="0">
              <a:solidFill>
                <a:srgbClr val="FF0000"/>
              </a:solidFill>
            </a:endParaRPr>
          </a:p>
        </p:txBody>
      </p:sp>
      <p:sp>
        <p:nvSpPr>
          <p:cNvPr id="42" name="文字方塊 41"/>
          <p:cNvSpPr txBox="1"/>
          <p:nvPr/>
        </p:nvSpPr>
        <p:spPr>
          <a:xfrm>
            <a:off x="874548" y="3981369"/>
            <a:ext cx="410960" cy="261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50" dirty="0">
                <a:solidFill>
                  <a:srgbClr val="FF0000"/>
                </a:solidFill>
              </a:rPr>
              <a:t>1</a:t>
            </a:r>
            <a:endParaRPr lang="zh-TW" altLang="en-US" sz="1050" dirty="0">
              <a:solidFill>
                <a:srgbClr val="FF0000"/>
              </a:solidFill>
            </a:endParaRPr>
          </a:p>
        </p:txBody>
      </p:sp>
      <p:sp>
        <p:nvSpPr>
          <p:cNvPr id="43" name="文字方塊 42"/>
          <p:cNvSpPr txBox="1"/>
          <p:nvPr/>
        </p:nvSpPr>
        <p:spPr>
          <a:xfrm>
            <a:off x="4161040" y="5805066"/>
            <a:ext cx="410960" cy="261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50" dirty="0">
                <a:solidFill>
                  <a:srgbClr val="FF0000"/>
                </a:solidFill>
              </a:rPr>
              <a:t>3</a:t>
            </a:r>
            <a:endParaRPr lang="zh-TW" altLang="en-US" sz="1050" dirty="0">
              <a:solidFill>
                <a:srgbClr val="FF0000"/>
              </a:solidFill>
            </a:endParaRPr>
          </a:p>
        </p:txBody>
      </p:sp>
      <p:sp>
        <p:nvSpPr>
          <p:cNvPr id="44" name="文字方塊 43"/>
          <p:cNvSpPr txBox="1"/>
          <p:nvPr/>
        </p:nvSpPr>
        <p:spPr>
          <a:xfrm>
            <a:off x="580382" y="5715773"/>
            <a:ext cx="410960" cy="261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50" dirty="0">
                <a:solidFill>
                  <a:srgbClr val="FF0000"/>
                </a:solidFill>
              </a:rPr>
              <a:t>4</a:t>
            </a:r>
            <a:endParaRPr lang="zh-TW" altLang="en-US" sz="1050" dirty="0">
              <a:solidFill>
                <a:srgbClr val="FF0000"/>
              </a:solidFill>
            </a:endParaRPr>
          </a:p>
        </p:txBody>
      </p:sp>
      <p:sp>
        <p:nvSpPr>
          <p:cNvPr id="41" name="Shape 159"/>
          <p:cNvSpPr txBox="1">
            <a:spLocks/>
          </p:cNvSpPr>
          <p:nvPr/>
        </p:nvSpPr>
        <p:spPr>
          <a:xfrm>
            <a:off x="-33640" y="85053"/>
            <a:ext cx="9192538" cy="456116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pPr marL="1949054" indent="-1949054">
              <a:buSzPct val="25000"/>
            </a:pPr>
            <a:r>
              <a:rPr lang="en-US" altLang="zh-TW" sz="2800" b="1" dirty="0"/>
              <a:t>3.2 </a:t>
            </a:r>
            <a:r>
              <a:rPr lang="en-US" altLang="zh-TW" sz="2800" b="1" dirty="0">
                <a:latin typeface="Arial"/>
                <a:ea typeface="Arial"/>
                <a:cs typeface="Arial"/>
                <a:sym typeface="Arial"/>
              </a:rPr>
              <a:t>Perspective Transformation 		</a:t>
            </a:r>
            <a:r>
              <a:rPr lang="en-US" altLang="zh-TW" sz="2800" dirty="0"/>
              <a:t>(</a:t>
            </a:r>
            <a:r>
              <a:rPr lang="zh-CN" altLang="en-US" sz="2800" dirty="0"/>
              <a:t>出題：</a:t>
            </a:r>
            <a:r>
              <a:rPr lang="en-US" altLang="zh-TW" sz="2800" dirty="0" err="1"/>
              <a:t>YiYuan</a:t>
            </a:r>
            <a:r>
              <a:rPr lang="en-US" altLang="zh-TW" sz="2800" dirty="0"/>
              <a:t>)</a:t>
            </a:r>
          </a:p>
        </p:txBody>
      </p:sp>
      <p:sp>
        <p:nvSpPr>
          <p:cNvPr id="37" name="Right Arrow 36"/>
          <p:cNvSpPr/>
          <p:nvPr/>
        </p:nvSpPr>
        <p:spPr>
          <a:xfrm>
            <a:off x="5103170" y="4829942"/>
            <a:ext cx="625465" cy="2984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40" name="TextBox 39"/>
          <p:cNvSpPr txBox="1"/>
          <p:nvPr/>
        </p:nvSpPr>
        <p:spPr>
          <a:xfrm>
            <a:off x="1834025" y="6577456"/>
            <a:ext cx="1672130" cy="261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Original Perspective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6672697" y="6613433"/>
            <a:ext cx="1435748" cy="261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Perspective Image</a:t>
            </a:r>
          </a:p>
        </p:txBody>
      </p:sp>
      <p:sp>
        <p:nvSpPr>
          <p:cNvPr id="51" name="文字方塊 37">
            <a:extLst>
              <a:ext uri="{FF2B5EF4-FFF2-40B4-BE49-F238E27FC236}">
                <a16:creationId xmlns:a16="http://schemas.microsoft.com/office/drawing/2014/main" id="{1CB543FF-08FC-471D-A4D7-535D151DACE7}"/>
              </a:ext>
            </a:extLst>
          </p:cNvPr>
          <p:cNvSpPr txBox="1"/>
          <p:nvPr/>
        </p:nvSpPr>
        <p:spPr>
          <a:xfrm>
            <a:off x="5415902" y="3090933"/>
            <a:ext cx="61266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50" dirty="0"/>
              <a:t>(20,20)</a:t>
            </a:r>
            <a:endParaRPr lang="zh-TW" altLang="en-US" sz="1050" dirty="0"/>
          </a:p>
        </p:txBody>
      </p:sp>
    </p:spTree>
    <p:extLst>
      <p:ext uri="{BB962C8B-B14F-4D97-AF65-F5344CB8AC3E}">
        <p14:creationId xmlns:p14="http://schemas.microsoft.com/office/powerpoint/2010/main" val="6870850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 txBox="1">
            <a:spLocks noGrp="1"/>
          </p:cNvSpPr>
          <p:nvPr>
            <p:ph type="title"/>
          </p:nvPr>
        </p:nvSpPr>
        <p:spPr>
          <a:xfrm>
            <a:off x="-43702" y="45486"/>
            <a:ext cx="9144000" cy="466683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marL="1949054" indent="-1949054">
              <a:buSzPct val="25000"/>
            </a:pPr>
            <a:r>
              <a:rPr lang="en-US" altLang="zh-TW" b="1" dirty="0">
                <a:latin typeface="Arial"/>
                <a:ea typeface="Arial"/>
                <a:cs typeface="Arial"/>
                <a:sym typeface="Arial"/>
              </a:rPr>
              <a:t>4. Edge Detection			       </a:t>
            </a:r>
            <a:r>
              <a:rPr lang="en-US" altLang="zh-TW" sz="1800" b="1" dirty="0"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zh-CN" altLang="en-US" sz="1800" b="1" dirty="0"/>
              <a:t>出題：</a:t>
            </a:r>
            <a:r>
              <a:rPr lang="en-US" altLang="zh-TW" sz="1800" b="1" dirty="0"/>
              <a:t>Kris</a:t>
            </a:r>
            <a:r>
              <a:rPr lang="en-US" altLang="zh-TW" sz="1800" b="1" dirty="0">
                <a:latin typeface="Arial"/>
                <a:ea typeface="Arial"/>
                <a:cs typeface="Arial"/>
                <a:sym typeface="Arial"/>
              </a:rPr>
              <a:t>)</a:t>
            </a:r>
            <a:endParaRPr lang="zh-TW" altLang="en-US" b="1" dirty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Shape 186"/>
          <p:cNvSpPr txBox="1">
            <a:spLocks noGrp="1"/>
          </p:cNvSpPr>
          <p:nvPr>
            <p:ph type="body" idx="1"/>
          </p:nvPr>
        </p:nvSpPr>
        <p:spPr>
          <a:xfrm>
            <a:off x="0" y="454578"/>
            <a:ext cx="9143757" cy="323086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 marL="285750" indent="-285750">
              <a:lnSpc>
                <a:spcPct val="100000"/>
              </a:lnSpc>
              <a:spcBef>
                <a:spcPts val="0"/>
              </a:spcBef>
              <a:tabLst>
                <a:tab pos="900113" algn="l"/>
              </a:tabLst>
            </a:pPr>
            <a:r>
              <a:rPr lang="en-US" altLang="zh-TW" sz="1800" dirty="0">
                <a:latin typeface="Arial"/>
                <a:ea typeface="Arial"/>
                <a:cs typeface="Arial"/>
                <a:sym typeface="Arial"/>
              </a:rPr>
              <a:t>Given: an RGB image, School.jpg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tabLst>
                <a:tab pos="900113" algn="l"/>
              </a:tabLst>
            </a:pPr>
            <a:r>
              <a:rPr lang="en-US" altLang="zh-TW" sz="1800" dirty="0">
                <a:latin typeface="Arial"/>
                <a:ea typeface="Arial"/>
                <a:cs typeface="Arial"/>
                <a:sym typeface="Arial"/>
              </a:rPr>
              <a:t>Q: 1) Convert the RGB image</a:t>
            </a:r>
            <a:r>
              <a:rPr lang="zh-TW" altLang="en-US" sz="18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TW" sz="1800" dirty="0">
                <a:latin typeface="Arial"/>
                <a:ea typeface="Arial"/>
                <a:cs typeface="Arial"/>
                <a:sym typeface="Arial"/>
              </a:rPr>
              <a:t>to grayscale image</a:t>
            </a:r>
            <a:r>
              <a:rPr lang="zh-TW" altLang="en-US" sz="18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TW" sz="1800" dirty="0">
                <a:latin typeface="Arial"/>
                <a:ea typeface="Arial"/>
                <a:cs typeface="Arial"/>
                <a:sym typeface="Arial"/>
              </a:rPr>
              <a:t>and then smooth the grayscale 	image by using</a:t>
            </a:r>
            <a:r>
              <a:rPr lang="zh-TW" altLang="en-US" sz="18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TW" sz="1800" dirty="0">
                <a:latin typeface="Arial"/>
                <a:ea typeface="Arial"/>
                <a:cs typeface="Arial"/>
                <a:sym typeface="Arial"/>
              </a:rPr>
              <a:t>your own 3x3 Gaussian smoothing</a:t>
            </a:r>
            <a:r>
              <a:rPr lang="zh-TW" altLang="en-US" sz="18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TW" sz="1800" dirty="0">
                <a:latin typeface="Arial"/>
                <a:ea typeface="Arial"/>
                <a:cs typeface="Arial"/>
                <a:sym typeface="Arial"/>
              </a:rPr>
              <a:t>filter and show the result. </a:t>
            </a:r>
            <a:r>
              <a:rPr lang="en-US" altLang="zh-TW" sz="1200" dirty="0">
                <a:latin typeface="Arial"/>
                <a:ea typeface="Arial"/>
                <a:cs typeface="Arial"/>
                <a:sym typeface="Arial"/>
              </a:rPr>
              <a:t>(5%)</a:t>
            </a:r>
          </a:p>
          <a:p>
            <a:pPr marL="896938" lvl="3" indent="0">
              <a:lnSpc>
                <a:spcPct val="100000"/>
              </a:lnSpc>
              <a:spcBef>
                <a:spcPts val="0"/>
              </a:spcBef>
              <a:buNone/>
              <a:tabLst>
                <a:tab pos="900113" algn="l"/>
              </a:tabLst>
            </a:pPr>
            <a:r>
              <a:rPr lang="en-US" altLang="zh-TW" sz="1800" dirty="0"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US" altLang="zh-TW" sz="1800" b="1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can not </a:t>
            </a:r>
            <a:r>
              <a:rPr lang="en-US" altLang="zh-TW" sz="1800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use </a:t>
            </a:r>
            <a:r>
              <a:rPr lang="en-US" altLang="zh-TW" sz="1800" dirty="0" err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OpenCV</a:t>
            </a:r>
            <a:r>
              <a:rPr lang="en-US" altLang="zh-TW" sz="1800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function</a:t>
            </a:r>
            <a:r>
              <a:rPr lang="en-US" altLang="zh-TW" sz="1800" dirty="0">
                <a:latin typeface="Arial"/>
                <a:ea typeface="Arial"/>
                <a:cs typeface="Arial"/>
                <a:sym typeface="Arial"/>
              </a:rPr>
              <a:t>)</a:t>
            </a:r>
          </a:p>
          <a:p>
            <a:pPr marL="896938" indent="-271463">
              <a:lnSpc>
                <a:spcPct val="100000"/>
              </a:lnSpc>
              <a:spcBef>
                <a:spcPts val="0"/>
              </a:spcBef>
              <a:buNone/>
              <a:tabLst>
                <a:tab pos="625475" algn="l"/>
              </a:tabLst>
            </a:pPr>
            <a:r>
              <a:rPr lang="en-US" altLang="zh-TW" sz="1800" dirty="0">
                <a:latin typeface="Arial"/>
                <a:ea typeface="Arial"/>
                <a:cs typeface="Arial"/>
                <a:sym typeface="Arial"/>
              </a:rPr>
              <a:t>2) Program and show the result using your own code - </a:t>
            </a:r>
            <a:r>
              <a:rPr lang="en-US" altLang="zh-TW" sz="1800" b="1" dirty="0">
                <a:latin typeface="Arial"/>
                <a:ea typeface="Arial"/>
                <a:cs typeface="Arial"/>
                <a:sym typeface="Arial"/>
              </a:rPr>
              <a:t>Sobel</a:t>
            </a:r>
            <a:r>
              <a:rPr lang="zh-TW" altLang="en-US" sz="1800" b="1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TW" sz="1800" b="1" dirty="0">
                <a:latin typeface="Arial"/>
                <a:ea typeface="Arial"/>
                <a:cs typeface="Arial"/>
                <a:sym typeface="Arial"/>
              </a:rPr>
              <a:t>edge</a:t>
            </a:r>
            <a:r>
              <a:rPr lang="zh-TW" altLang="en-US" sz="1800" b="1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TW" sz="1800" b="1" dirty="0">
                <a:latin typeface="Arial"/>
                <a:ea typeface="Arial"/>
                <a:cs typeface="Arial"/>
                <a:sym typeface="Arial"/>
              </a:rPr>
              <a:t>detection</a:t>
            </a:r>
            <a:r>
              <a:rPr lang="zh-TW" altLang="en-US" sz="18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TW" sz="1800" dirty="0">
                <a:latin typeface="Arial"/>
                <a:ea typeface="Arial"/>
                <a:cs typeface="Arial"/>
                <a:sym typeface="Arial"/>
              </a:rPr>
              <a:t>to detect </a:t>
            </a:r>
            <a:r>
              <a:rPr lang="en-US" altLang="zh-TW" sz="1800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horizontal </a:t>
            </a:r>
            <a:r>
              <a:rPr lang="en-US" altLang="zh-TW" sz="1800" dirty="0">
                <a:latin typeface="Arial"/>
                <a:ea typeface="Arial"/>
                <a:cs typeface="Arial"/>
                <a:sym typeface="Arial"/>
              </a:rPr>
              <a:t>edge</a:t>
            </a:r>
            <a:r>
              <a:rPr lang="en-US" altLang="zh-TW" sz="1800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TW" sz="1800" dirty="0">
                <a:latin typeface="Arial"/>
                <a:ea typeface="Arial"/>
                <a:cs typeface="Arial"/>
                <a:sym typeface="Arial"/>
              </a:rPr>
              <a:t>(5%) </a:t>
            </a:r>
            <a:r>
              <a:rPr lang="en-US" altLang="zh-TW" sz="1800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and vertical </a:t>
            </a:r>
            <a:r>
              <a:rPr lang="en-US" altLang="zh-TW" sz="1800" dirty="0">
                <a:latin typeface="Arial"/>
                <a:ea typeface="Arial"/>
                <a:cs typeface="Arial"/>
                <a:sym typeface="Arial"/>
              </a:rPr>
              <a:t>(5%) edge. (</a:t>
            </a:r>
            <a:r>
              <a:rPr lang="en-US" altLang="zh-TW" sz="1800" b="1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can not </a:t>
            </a:r>
            <a:r>
              <a:rPr lang="en-US" altLang="zh-TW" sz="1800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use </a:t>
            </a:r>
            <a:r>
              <a:rPr lang="en-US" altLang="zh-TW" sz="1800" dirty="0" err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OpenCV</a:t>
            </a:r>
            <a:r>
              <a:rPr lang="en-US" altLang="zh-TW" sz="1800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function</a:t>
            </a:r>
            <a:r>
              <a:rPr lang="en-US" altLang="zh-TW" sz="1800" dirty="0">
                <a:latin typeface="Arial"/>
                <a:ea typeface="Arial"/>
                <a:cs typeface="Arial"/>
                <a:sym typeface="Arial"/>
              </a:rPr>
              <a:t>)</a:t>
            </a:r>
          </a:p>
          <a:p>
            <a:pPr marL="901700" indent="0">
              <a:lnSpc>
                <a:spcPct val="100000"/>
              </a:lnSpc>
              <a:spcBef>
                <a:spcPts val="0"/>
              </a:spcBef>
              <a:buNone/>
              <a:tabLst>
                <a:tab pos="900113" algn="l"/>
              </a:tabLst>
            </a:pPr>
            <a:r>
              <a:rPr lang="en-US" altLang="zh-TW" sz="1800" dirty="0">
                <a:latin typeface="Arial"/>
                <a:ea typeface="Arial"/>
                <a:cs typeface="Arial"/>
                <a:sym typeface="Arial"/>
              </a:rPr>
              <a:t>2.1) Normalize 2) result to 0~255 and show.</a:t>
            </a:r>
          </a:p>
          <a:p>
            <a:pPr marL="901700" indent="0">
              <a:lnSpc>
                <a:spcPct val="100000"/>
              </a:lnSpc>
              <a:spcBef>
                <a:spcPts val="0"/>
              </a:spcBef>
              <a:buNone/>
              <a:tabLst>
                <a:tab pos="900113" algn="l"/>
              </a:tabLst>
            </a:pPr>
            <a:r>
              <a:rPr lang="en-US" altLang="zh-TW" sz="1800" dirty="0">
                <a:latin typeface="Arial"/>
                <a:ea typeface="Arial"/>
                <a:cs typeface="Arial"/>
                <a:sym typeface="Arial"/>
              </a:rPr>
              <a:t>2.2) Use 2.1) result to calculate the magnitude and show.(5%)</a:t>
            </a:r>
          </a:p>
          <a:p>
            <a:pPr marL="285750" indent="-285750">
              <a:lnSpc>
                <a:spcPct val="100000"/>
              </a:lnSpc>
            </a:pPr>
            <a:r>
              <a:rPr lang="en-US" altLang="zh-TW" sz="1600" dirty="0"/>
              <a:t>Hint: Textbook Chapter 6, p.148 ~ 149</a:t>
            </a:r>
          </a:p>
          <a:p>
            <a:pPr marL="285750" indent="-285750">
              <a:lnSpc>
                <a:spcPct val="100000"/>
              </a:lnSpc>
            </a:pPr>
            <a:r>
              <a:rPr lang="en-US" altLang="zh-TW" sz="1600" dirty="0"/>
              <a:t>Hint: </a:t>
            </a:r>
            <a:r>
              <a:rPr lang="en-US" altLang="zh-TW" sz="1600" dirty="0">
                <a:latin typeface="Arial"/>
                <a:ea typeface="Arial"/>
                <a:cs typeface="Arial"/>
                <a:sym typeface="Arial"/>
              </a:rPr>
              <a:t>magnitude = || Sobel_x</a:t>
            </a:r>
            <a:r>
              <a:rPr lang="en-US" altLang="zh-TW" sz="1600" baseline="30000" dirty="0">
                <a:latin typeface="Arial"/>
                <a:ea typeface="Arial"/>
                <a:cs typeface="Arial"/>
                <a:sym typeface="Arial"/>
              </a:rPr>
              <a:t>^2</a:t>
            </a:r>
            <a:r>
              <a:rPr lang="en-US" altLang="zh-TW" sz="1600" dirty="0">
                <a:latin typeface="Arial"/>
                <a:ea typeface="Arial"/>
                <a:cs typeface="Arial"/>
                <a:sym typeface="Arial"/>
              </a:rPr>
              <a:t>+Sobel_y </a:t>
            </a:r>
            <a:r>
              <a:rPr lang="en-US" altLang="zh-TW" sz="1600" baseline="30000" dirty="0">
                <a:latin typeface="Arial"/>
                <a:ea typeface="Arial"/>
                <a:cs typeface="Arial"/>
                <a:sym typeface="Arial"/>
              </a:rPr>
              <a:t>^2</a:t>
            </a:r>
            <a:r>
              <a:rPr lang="en-US" altLang="zh-TW" sz="1600" dirty="0">
                <a:latin typeface="Arial"/>
                <a:ea typeface="Arial"/>
                <a:cs typeface="Arial"/>
                <a:sym typeface="Arial"/>
              </a:rPr>
              <a:t>|| </a:t>
            </a:r>
            <a:r>
              <a:rPr lang="en-US" altLang="zh-TW" sz="1600" baseline="30000" dirty="0">
                <a:latin typeface="Arial"/>
                <a:ea typeface="Arial"/>
                <a:cs typeface="Arial"/>
                <a:sym typeface="Arial"/>
              </a:rPr>
              <a:t>1/2</a:t>
            </a:r>
            <a:endParaRPr lang="en-US" altLang="zh-TW" sz="1600" baseline="30000" dirty="0"/>
          </a:p>
        </p:txBody>
      </p:sp>
      <p:sp>
        <p:nvSpPr>
          <p:cNvPr id="187" name="Shape 187"/>
          <p:cNvSpPr txBox="1">
            <a:spLocks noGrp="1"/>
          </p:cNvSpPr>
          <p:nvPr>
            <p:ph type="sldNum" idx="12"/>
          </p:nvPr>
        </p:nvSpPr>
        <p:spPr>
          <a:xfrm>
            <a:off x="7086359" y="6640143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altLang="zh-TW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16</a:t>
            </a:fld>
            <a:endParaRPr lang="zh-TW" altLang="en-US" sz="900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89312" y="5883054"/>
            <a:ext cx="816249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050" dirty="0"/>
              <a:t>School.jpg</a:t>
            </a:r>
            <a:endParaRPr lang="zh-TW" altLang="en-US" sz="1050" dirty="0"/>
          </a:p>
        </p:txBody>
      </p:sp>
      <p:sp>
        <p:nvSpPr>
          <p:cNvPr id="19" name="Shape 192"/>
          <p:cNvSpPr/>
          <p:nvPr/>
        </p:nvSpPr>
        <p:spPr>
          <a:xfrm>
            <a:off x="4147812" y="5112740"/>
            <a:ext cx="261559" cy="273173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68569" rIns="68569" bIns="68569" anchor="ctr" anchorCtr="0">
            <a:noAutofit/>
          </a:bodyPr>
          <a:lstStyle/>
          <a:p>
            <a:endParaRPr sz="1050"/>
          </a:p>
        </p:txBody>
      </p:sp>
      <p:sp>
        <p:nvSpPr>
          <p:cNvPr id="50" name="矩形 49"/>
          <p:cNvSpPr/>
          <p:nvPr/>
        </p:nvSpPr>
        <p:spPr>
          <a:xfrm>
            <a:off x="6297982" y="6584874"/>
            <a:ext cx="1302791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050" dirty="0"/>
              <a:t>Horizontal edges</a:t>
            </a:r>
            <a:endParaRPr lang="zh-TW" altLang="en-US" sz="1050" dirty="0"/>
          </a:p>
        </p:txBody>
      </p:sp>
      <p:sp>
        <p:nvSpPr>
          <p:cNvPr id="22" name="矩形 21"/>
          <p:cNvSpPr/>
          <p:nvPr/>
        </p:nvSpPr>
        <p:spPr>
          <a:xfrm>
            <a:off x="4783096" y="5108803"/>
            <a:ext cx="1048289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050" dirty="0"/>
              <a:t>vertical edges</a:t>
            </a:r>
            <a:endParaRPr lang="zh-TW" altLang="en-US" sz="1050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94" y="4857296"/>
            <a:ext cx="1822776" cy="1025758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483635" y="5895080"/>
            <a:ext cx="235352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3x3 Gaussian smooth</a:t>
            </a:r>
            <a:r>
              <a:rPr lang="zh-TW" altLang="en-US" dirty="0"/>
              <a:t> </a:t>
            </a:r>
            <a:r>
              <a:rPr lang="en-US" altLang="zh-TW" dirty="0"/>
              <a:t>filter </a:t>
            </a:r>
            <a:endParaRPr lang="zh-TW" alt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4"/>
          <a:srcRect t="15616" b="3242"/>
          <a:stretch/>
        </p:blipFill>
        <p:spPr>
          <a:xfrm>
            <a:off x="2261684" y="4807411"/>
            <a:ext cx="1847135" cy="1050339"/>
          </a:xfrm>
          <a:prstGeom prst="rect">
            <a:avLst/>
          </a:prstGeom>
        </p:spPr>
      </p:pic>
      <p:sp>
        <p:nvSpPr>
          <p:cNvPr id="26" name="Shape 192"/>
          <p:cNvSpPr/>
          <p:nvPr/>
        </p:nvSpPr>
        <p:spPr>
          <a:xfrm>
            <a:off x="1918547" y="5226133"/>
            <a:ext cx="261559" cy="273173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68569" rIns="68569" bIns="68569" anchor="ctr" anchorCtr="0">
            <a:noAutofit/>
          </a:bodyPr>
          <a:lstStyle/>
          <a:p>
            <a:endParaRPr sz="1050"/>
          </a:p>
        </p:txBody>
      </p:sp>
      <p:sp>
        <p:nvSpPr>
          <p:cNvPr id="27" name="Shape 192"/>
          <p:cNvSpPr/>
          <p:nvPr/>
        </p:nvSpPr>
        <p:spPr>
          <a:xfrm>
            <a:off x="6517452" y="5029657"/>
            <a:ext cx="261559" cy="273173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68569" rIns="68569" bIns="68569" anchor="ctr" anchorCtr="0">
            <a:noAutofit/>
          </a:bodyPr>
          <a:lstStyle/>
          <a:p>
            <a:endParaRPr sz="1050"/>
          </a:p>
        </p:txBody>
      </p:sp>
      <p:sp>
        <p:nvSpPr>
          <p:cNvPr id="29" name="矩形 28"/>
          <p:cNvSpPr/>
          <p:nvPr/>
        </p:nvSpPr>
        <p:spPr>
          <a:xfrm>
            <a:off x="7277200" y="4476183"/>
            <a:ext cx="1048289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050" dirty="0"/>
              <a:t>magnitude</a:t>
            </a:r>
            <a:endParaRPr lang="zh-TW" altLang="en-US" sz="1050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5"/>
          <a:srcRect l="59131" t="7556" r="14432" b="23520"/>
          <a:stretch/>
        </p:blipFill>
        <p:spPr>
          <a:xfrm>
            <a:off x="4363524" y="3817130"/>
            <a:ext cx="1922157" cy="1304117"/>
          </a:xfrm>
          <a:prstGeom prst="rect">
            <a:avLst/>
          </a:prstGeom>
        </p:spPr>
      </p:pic>
      <p:pic>
        <p:nvPicPr>
          <p:cNvPr id="20" name="圖片 19"/>
          <p:cNvPicPr>
            <a:picLocks noChangeAspect="1"/>
          </p:cNvPicPr>
          <p:nvPr/>
        </p:nvPicPr>
        <p:blipFill rotWithShape="1">
          <a:blip r:embed="rId5"/>
          <a:srcRect l="31474" t="7556" r="42063" b="23520"/>
          <a:stretch/>
        </p:blipFill>
        <p:spPr>
          <a:xfrm>
            <a:off x="4368059" y="5490835"/>
            <a:ext cx="1924050" cy="1304117"/>
          </a:xfrm>
          <a:prstGeom prst="rect">
            <a:avLst/>
          </a:prstGeom>
        </p:spPr>
      </p:pic>
      <p:pic>
        <p:nvPicPr>
          <p:cNvPr id="23" name="圖片 22"/>
          <p:cNvPicPr>
            <a:picLocks noChangeAspect="1"/>
          </p:cNvPicPr>
          <p:nvPr/>
        </p:nvPicPr>
        <p:blipFill rotWithShape="1">
          <a:blip r:embed="rId5"/>
          <a:srcRect l="2240" t="7556" r="71035" b="23520"/>
          <a:stretch/>
        </p:blipFill>
        <p:spPr>
          <a:xfrm>
            <a:off x="6829795" y="4718116"/>
            <a:ext cx="1943100" cy="1304117"/>
          </a:xfrm>
          <a:prstGeom prst="rect">
            <a:avLst/>
          </a:prstGeom>
        </p:spPr>
      </p:pic>
      <p:pic>
        <p:nvPicPr>
          <p:cNvPr id="24" name="圖片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74931" y="2322152"/>
            <a:ext cx="1400175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8610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 txBox="1">
            <a:spLocks noGrp="1"/>
          </p:cNvSpPr>
          <p:nvPr>
            <p:ph type="sldNum" idx="12"/>
          </p:nvPr>
        </p:nvSpPr>
        <p:spPr>
          <a:xfrm>
            <a:off x="7083211" y="6576081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altLang="zh-TW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17</a:t>
            </a:fld>
            <a:endParaRPr lang="zh-TW" altLang="en-US" sz="900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Shape 159">
            <a:extLst>
              <a:ext uri="{FF2B5EF4-FFF2-40B4-BE49-F238E27FC236}">
                <a16:creationId xmlns:a16="http://schemas.microsoft.com/office/drawing/2014/main" id="{0C1563C8-72C4-4692-A34A-88BF29FB0EC1}"/>
              </a:ext>
            </a:extLst>
          </p:cNvPr>
          <p:cNvSpPr txBox="1">
            <a:spLocks/>
          </p:cNvSpPr>
          <p:nvPr/>
        </p:nvSpPr>
        <p:spPr>
          <a:xfrm>
            <a:off x="-33640" y="85053"/>
            <a:ext cx="9192538" cy="456116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pPr marL="1949054" indent="-1949054">
              <a:buSzPct val="25000"/>
            </a:pPr>
            <a:r>
              <a:rPr lang="en-US" altLang="zh-TW" sz="2800" b="1" dirty="0"/>
              <a:t>5.0 Training MNIST Classifier Using LeNet5</a:t>
            </a:r>
            <a:r>
              <a:rPr lang="en-US" altLang="zh-TW" sz="2800" b="1" dirty="0"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en-US" altLang="zh-TW" sz="2800" dirty="0"/>
              <a:t>(</a:t>
            </a:r>
            <a:r>
              <a:rPr lang="zh-CN" altLang="en-US" sz="2800" dirty="0"/>
              <a:t>出題：</a:t>
            </a:r>
            <a:r>
              <a:rPr lang="en-US" altLang="zh-TW" sz="2800" dirty="0"/>
              <a:t>Charlie)</a:t>
            </a:r>
          </a:p>
        </p:txBody>
      </p:sp>
      <p:sp>
        <p:nvSpPr>
          <p:cNvPr id="8" name="內容版面配置區 2">
            <a:extLst>
              <a:ext uri="{FF2B5EF4-FFF2-40B4-BE49-F238E27FC236}">
                <a16:creationId xmlns:a16="http://schemas.microsoft.com/office/drawing/2014/main" id="{9AF1B500-BF54-4315-BD11-71CA83FF17FC}"/>
              </a:ext>
            </a:extLst>
          </p:cNvPr>
          <p:cNvSpPr txBox="1">
            <a:spLocks/>
          </p:cNvSpPr>
          <p:nvPr/>
        </p:nvSpPr>
        <p:spPr>
          <a:xfrm>
            <a:off x="220298" y="2995748"/>
            <a:ext cx="8703401" cy="364018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76250" marR="0" lvl="0" indent="-3429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q"/>
              <a:defRPr sz="2000" b="0" i="0" u="none" strike="noStrike" cap="none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Calibri"/>
              </a:defRPr>
            </a:lvl1pPr>
            <a:lvl2pPr marL="717550" marR="0" lvl="1" indent="-1809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96938" marR="0" lvl="2" indent="-17938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§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269875" indent="-269875">
              <a:buFont typeface="+mj-lt"/>
              <a:buAutoNum type="arabicPeriod"/>
            </a:pPr>
            <a:r>
              <a:rPr lang="en-US" altLang="zh-TW" sz="2400" dirty="0">
                <a:latin typeface="Calibri" panose="020F0502020204030204" pitchFamily="34" charset="0"/>
                <a:cs typeface="Calibri" panose="020F0502020204030204" pitchFamily="34" charset="0"/>
              </a:rPr>
              <a:t>Learning to construct </a:t>
            </a:r>
            <a:r>
              <a:rPr lang="en-US" altLang="zh-TW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LeNet</a:t>
            </a:r>
            <a:r>
              <a:rPr lang="en-US" altLang="zh-TW" sz="2400" dirty="0">
                <a:latin typeface="Calibri" panose="020F0502020204030204" pitchFamily="34" charset="0"/>
                <a:cs typeface="Calibri" panose="020F0502020204030204" pitchFamily="34" charset="0"/>
              </a:rPr>
              <a:t> and training it on MNIST.</a:t>
            </a:r>
          </a:p>
          <a:p>
            <a:pPr marL="269875" indent="-269875">
              <a:buFont typeface="+mj-lt"/>
              <a:buAutoNum type="arabicPeriod"/>
            </a:pPr>
            <a:r>
              <a:rPr lang="en-US" altLang="zh-TW" sz="2400" dirty="0">
                <a:latin typeface="Calibri" panose="020F0502020204030204" pitchFamily="34" charset="0"/>
                <a:cs typeface="Calibri" panose="020F0502020204030204" pitchFamily="34" charset="0"/>
              </a:rPr>
              <a:t>Environment Requirement</a:t>
            </a:r>
          </a:p>
          <a:p>
            <a:pPr marL="539750" lvl="1" indent="-269875">
              <a:buFont typeface="+mj-lt"/>
              <a:buAutoNum type="arabicParenR"/>
            </a:pPr>
            <a:r>
              <a:rPr lang="en-US" altLang="zh-TW" sz="2000" dirty="0">
                <a:latin typeface="Calibri" panose="020F0502020204030204" pitchFamily="34" charset="0"/>
                <a:cs typeface="Calibri" panose="020F0502020204030204" pitchFamily="34" charset="0"/>
              </a:rPr>
              <a:t>Python 3.7</a:t>
            </a:r>
          </a:p>
          <a:p>
            <a:pPr marL="539750" lvl="1" indent="-269875">
              <a:buFont typeface="+mj-lt"/>
              <a:buAutoNum type="arabicParenR"/>
            </a:pPr>
            <a:r>
              <a:rPr lang="en-US" altLang="zh-TW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Tensorflow</a:t>
            </a:r>
            <a:r>
              <a:rPr lang="en-US" altLang="zh-TW" sz="2000" dirty="0">
                <a:latin typeface="Calibri" panose="020F0502020204030204" pitchFamily="34" charset="0"/>
                <a:cs typeface="Calibri" panose="020F0502020204030204" pitchFamily="34" charset="0"/>
              </a:rPr>
              <a:t> 2.0 / </a:t>
            </a:r>
            <a:r>
              <a:rPr lang="en-US" altLang="zh-TW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PyTorch</a:t>
            </a:r>
            <a:r>
              <a:rPr lang="en-US" altLang="zh-TW" sz="2000" dirty="0">
                <a:latin typeface="Calibri" panose="020F0502020204030204" pitchFamily="34" charset="0"/>
                <a:cs typeface="Calibri" panose="020F0502020204030204" pitchFamily="34" charset="0"/>
              </a:rPr>
              <a:t> 1.3.0</a:t>
            </a:r>
          </a:p>
          <a:p>
            <a:pPr marL="539750" lvl="1" indent="-269875">
              <a:buFont typeface="+mj-lt"/>
              <a:buAutoNum type="arabicParenR"/>
            </a:pPr>
            <a:r>
              <a:rPr lang="en-US" altLang="zh-TW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opencv</a:t>
            </a:r>
            <a:r>
              <a:rPr lang="en-US" altLang="zh-TW" sz="2000" dirty="0">
                <a:latin typeface="Calibri" panose="020F0502020204030204" pitchFamily="34" charset="0"/>
                <a:cs typeface="Calibri" panose="020F0502020204030204" pitchFamily="34" charset="0"/>
              </a:rPr>
              <a:t>-</a:t>
            </a:r>
            <a:r>
              <a:rPr lang="en-US" altLang="zh-TW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contrib</a:t>
            </a:r>
            <a:r>
              <a:rPr lang="en-US" altLang="zh-TW" sz="2000" dirty="0">
                <a:latin typeface="Calibri" panose="020F0502020204030204" pitchFamily="34" charset="0"/>
                <a:cs typeface="Calibri" panose="020F0502020204030204" pitchFamily="34" charset="0"/>
              </a:rPr>
              <a:t>-python 3.4.2.17</a:t>
            </a:r>
          </a:p>
          <a:p>
            <a:pPr marL="539750" lvl="1" indent="-269875">
              <a:buFont typeface="+mj-lt"/>
              <a:buAutoNum type="arabicParenR"/>
            </a:pPr>
            <a:r>
              <a:rPr lang="en-US" altLang="zh-TW" sz="2000" dirty="0">
                <a:latin typeface="Calibri" panose="020F0502020204030204" pitchFamily="34" charset="0"/>
                <a:cs typeface="Calibri" panose="020F0502020204030204" pitchFamily="34" charset="0"/>
              </a:rPr>
              <a:t>Matplotlib 3.1.1</a:t>
            </a:r>
          </a:p>
          <a:p>
            <a:pPr marL="269875" indent="-269875">
              <a:buFont typeface="+mj-lt"/>
              <a:buAutoNum type="arabicPeriod"/>
            </a:pPr>
            <a:r>
              <a:rPr lang="en-US" altLang="zh-TW" sz="2400" dirty="0">
                <a:latin typeface="Calibri" panose="020F0502020204030204" pitchFamily="34" charset="0"/>
                <a:cs typeface="Calibri" panose="020F0502020204030204" pitchFamily="34" charset="0"/>
              </a:rPr>
              <a:t>Reference</a:t>
            </a:r>
          </a:p>
          <a:p>
            <a:pPr marL="539750" lvl="1" indent="-269875">
              <a:buFont typeface="+mj-lt"/>
              <a:buAutoNum type="arabicParenR"/>
            </a:pPr>
            <a:r>
              <a:rPr lang="en-US" altLang="zh-TW" sz="2000" dirty="0">
                <a:latin typeface="Calibri" panose="020F0502020204030204" pitchFamily="34" charset="0"/>
                <a:cs typeface="Calibri" panose="020F0502020204030204" pitchFamily="34" charset="0"/>
              </a:rPr>
              <a:t>Gradient-Based Learning Applied to Document Recognition</a:t>
            </a:r>
            <a:br>
              <a:rPr lang="en-US" altLang="zh-TW" sz="2000" dirty="0"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</a:br>
            <a:r>
              <a:rPr lang="en-US" altLang="zh-TW" sz="2000" dirty="0"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(http://yann.lecun.com/exdb/publis/pdf/lecun-01a.pdf</a:t>
            </a:r>
            <a:r>
              <a:rPr lang="en-US" altLang="zh-TW" sz="2000" dirty="0">
                <a:latin typeface="Calibri" panose="020F0502020204030204" pitchFamily="34" charset="0"/>
                <a:cs typeface="Calibri" panose="020F0502020204030204" pitchFamily="34" charset="0"/>
              </a:rPr>
              <a:t>) (</a:t>
            </a:r>
            <a:r>
              <a:rPr lang="en-US" altLang="zh-TW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LeNet</a:t>
            </a:r>
            <a:r>
              <a:rPr lang="en-US" altLang="zh-TW" sz="20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marL="539750" lvl="1" indent="-269875">
              <a:buFont typeface="+mj-lt"/>
              <a:buAutoNum type="arabicParenR"/>
            </a:pPr>
            <a:r>
              <a:rPr lang="en-US" altLang="zh-TW" sz="2000" dirty="0">
                <a:latin typeface="Calibri" panose="020F0502020204030204" pitchFamily="34" charset="0"/>
                <a:cs typeface="Calibri" panose="020F0502020204030204" pitchFamily="34" charset="0"/>
              </a:rPr>
              <a:t>MNIST (</a:t>
            </a:r>
            <a:r>
              <a:rPr lang="en-US" altLang="zh-TW" sz="2000" dirty="0"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http://yann.lecun.com/exdb/mnist/</a:t>
            </a:r>
            <a:r>
              <a:rPr lang="en-US" altLang="zh-TW" sz="20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4CEB5B0C-97DB-4D69-9047-8A3DCD252B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9298" y="688611"/>
            <a:ext cx="7465403" cy="2184435"/>
          </a:xfrm>
          <a:prstGeom prst="rect">
            <a:avLst/>
          </a:prstGeom>
        </p:spPr>
      </p:pic>
      <p:pic>
        <p:nvPicPr>
          <p:cNvPr id="2" name="圖片 1">
            <a:extLst>
              <a:ext uri="{FF2B5EF4-FFF2-40B4-BE49-F238E27FC236}">
                <a16:creationId xmlns:a16="http://schemas.microsoft.com/office/drawing/2014/main" id="{10CEB50C-D355-4C1A-AFEF-4D85D1B70F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53051" y="3429000"/>
            <a:ext cx="2470648" cy="208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7897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9ACD681-401A-4EA8-999D-BC1D39750D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296089"/>
            <a:ext cx="8534399" cy="5286104"/>
          </a:xfrm>
        </p:spPr>
        <p:txBody>
          <a:bodyPr>
            <a:normAutofit/>
          </a:bodyPr>
          <a:lstStyle/>
          <a:p>
            <a:pPr marL="444500" indent="-444500">
              <a:buNone/>
            </a:pPr>
            <a:r>
              <a:rPr lang="en-US" altLang="zh-TW" sz="2000" dirty="0">
                <a:latin typeface="Calibri" panose="020F0502020204030204" pitchFamily="34" charset="0"/>
                <a:cs typeface="Calibri" panose="020F0502020204030204" pitchFamily="34" charset="0"/>
              </a:rPr>
              <a:t>5.1	Load MNIST training dataset and randomly show </a:t>
            </a:r>
            <a:r>
              <a:rPr lang="en-US" altLang="zh-TW" sz="20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10 images and labels</a:t>
            </a:r>
            <a:r>
              <a:rPr lang="en-US" altLang="zh-TW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20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respectively</a:t>
            </a:r>
            <a:r>
              <a:rPr lang="en-US" altLang="zh-TW" sz="2000" dirty="0">
                <a:latin typeface="Calibri" panose="020F0502020204030204" pitchFamily="34" charset="0"/>
                <a:cs typeface="Calibri" panose="020F0502020204030204" pitchFamily="34" charset="0"/>
              </a:rPr>
              <a:t>. (10%)</a:t>
            </a:r>
          </a:p>
          <a:p>
            <a:pPr marL="0" indent="0">
              <a:buNone/>
            </a:pPr>
            <a:endParaRPr lang="en-US" altLang="zh-TW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altLang="zh-TW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altLang="zh-TW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altLang="zh-TW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altLang="zh-TW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44500" indent="-444500">
              <a:buNone/>
            </a:pPr>
            <a:r>
              <a:rPr lang="en-US" altLang="zh-TW" sz="2000" dirty="0">
                <a:latin typeface="Calibri" panose="020F0502020204030204" pitchFamily="34" charset="0"/>
                <a:cs typeface="Calibri" panose="020F0502020204030204" pitchFamily="34" charset="0"/>
              </a:rPr>
              <a:t>5.2 	Print out training hyperparameters (batch size, learning rate, optimizer). (10%)</a:t>
            </a:r>
          </a:p>
          <a:p>
            <a:pPr marL="0" indent="0">
              <a:buNone/>
            </a:pPr>
            <a:endParaRPr lang="en-US" altLang="zh-TW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altLang="zh-TW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44500" indent="-444500">
              <a:buNone/>
            </a:pPr>
            <a:r>
              <a:rPr lang="en-US" altLang="zh-TW" sz="2000" dirty="0">
                <a:latin typeface="Calibri" panose="020F0502020204030204" pitchFamily="34" charset="0"/>
                <a:cs typeface="Calibri" panose="020F0502020204030204" pitchFamily="34" charset="0"/>
              </a:rPr>
              <a:t>5.3	 Train 1 epoch from initial status and </a:t>
            </a:r>
            <a:r>
              <a:rPr lang="en-US" altLang="zh-TW" sz="20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show training loss at the end of the epoch</a:t>
            </a:r>
            <a:r>
              <a:rPr lang="en-US" altLang="zh-TW" sz="2000" dirty="0">
                <a:latin typeface="Calibri" panose="020F0502020204030204" pitchFamily="34" charset="0"/>
                <a:cs typeface="Calibri" panose="020F0502020204030204" pitchFamily="34" charset="0"/>
              </a:rPr>
              <a:t>. (10%)</a:t>
            </a:r>
          </a:p>
          <a:p>
            <a:pPr marL="0" indent="0">
              <a:buNone/>
            </a:pPr>
            <a:endParaRPr lang="en-US" altLang="zh-TW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8" name="圖片 17">
            <a:extLst>
              <a:ext uri="{FF2B5EF4-FFF2-40B4-BE49-F238E27FC236}">
                <a16:creationId xmlns:a16="http://schemas.microsoft.com/office/drawing/2014/main" id="{913A19DF-57BD-446B-8F79-A0CEA4E868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8833" y="3308313"/>
            <a:ext cx="2072642" cy="838927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1501D964-3C01-4E32-9536-0B91821F13D1}"/>
              </a:ext>
            </a:extLst>
          </p:cNvPr>
          <p:cNvSpPr txBox="1"/>
          <p:nvPr/>
        </p:nvSpPr>
        <p:spPr>
          <a:xfrm>
            <a:off x="5924285" y="5412916"/>
            <a:ext cx="22704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>
                <a:latin typeface="Calibri" panose="020F0502020204030204" pitchFamily="34" charset="0"/>
                <a:cs typeface="Calibri" panose="020F0502020204030204" pitchFamily="34" charset="0"/>
              </a:rPr>
              <a:t>(record loss per iteration)</a:t>
            </a:r>
          </a:p>
        </p:txBody>
      </p:sp>
      <p:pic>
        <p:nvPicPr>
          <p:cNvPr id="9" name="圖片 8" descr="一張含有 畫畫, 標誌 的圖片&#10;&#10;自動產生的描述">
            <a:extLst>
              <a:ext uri="{FF2B5EF4-FFF2-40B4-BE49-F238E27FC236}">
                <a16:creationId xmlns:a16="http://schemas.microsoft.com/office/drawing/2014/main" id="{AE2959E3-A1B5-4556-B089-5A4ADF2969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451" y="923514"/>
            <a:ext cx="6601097" cy="1650274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13B02C54-7955-4E43-B521-1D142F2EC235}"/>
              </a:ext>
            </a:extLst>
          </p:cNvPr>
          <p:cNvSpPr txBox="1"/>
          <p:nvPr/>
        </p:nvSpPr>
        <p:spPr>
          <a:xfrm>
            <a:off x="940524" y="2573788"/>
            <a:ext cx="75633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Calibri" panose="020F0502020204030204" pitchFamily="34" charset="0"/>
                <a:cs typeface="Calibri" panose="020F0502020204030204" pitchFamily="34" charset="0"/>
              </a:rPr>
              <a:t>Label:       </a:t>
            </a:r>
            <a:r>
              <a:rPr lang="zh-TW" altLang="en-US" dirty="0">
                <a:latin typeface="Calibri" panose="020F0502020204030204" pitchFamily="34" charset="0"/>
                <a:cs typeface="Calibri" panose="020F0502020204030204" pitchFamily="34" charset="0"/>
              </a:rPr>
              <a:t>   </a:t>
            </a:r>
            <a:r>
              <a:rPr lang="en-US" altLang="zh-TW" dirty="0">
                <a:latin typeface="Calibri" panose="020F0502020204030204" pitchFamily="34" charset="0"/>
                <a:cs typeface="Calibri" panose="020F0502020204030204" pitchFamily="34" charset="0"/>
              </a:rPr>
              <a:t> 7                           </a:t>
            </a:r>
            <a:r>
              <a:rPr lang="zh-TW" altLang="en-US" dirty="0">
                <a:latin typeface="Calibri" panose="020F0502020204030204" pitchFamily="34" charset="0"/>
                <a:cs typeface="Calibri" panose="020F0502020204030204" pitchFamily="34" charset="0"/>
              </a:rPr>
              <a:t>          </a:t>
            </a:r>
            <a:r>
              <a:rPr lang="en-US" altLang="zh-TW" dirty="0">
                <a:latin typeface="Calibri" panose="020F0502020204030204" pitchFamily="34" charset="0"/>
                <a:cs typeface="Calibri" panose="020F0502020204030204" pitchFamily="34" charset="0"/>
              </a:rPr>
              <a:t>     2                          </a:t>
            </a:r>
            <a:r>
              <a:rPr lang="zh-TW" altLang="en-US" dirty="0">
                <a:latin typeface="Calibri" panose="020F0502020204030204" pitchFamily="34" charset="0"/>
                <a:cs typeface="Calibri" panose="020F0502020204030204" pitchFamily="34" charset="0"/>
              </a:rPr>
              <a:t>             </a:t>
            </a:r>
            <a:r>
              <a:rPr lang="en-US" altLang="zh-TW" dirty="0">
                <a:latin typeface="Calibri" panose="020F0502020204030204" pitchFamily="34" charset="0"/>
                <a:cs typeface="Calibri" panose="020F0502020204030204" pitchFamily="34" charset="0"/>
              </a:rPr>
              <a:t>1                           </a:t>
            </a:r>
            <a:r>
              <a:rPr lang="zh-TW" altLang="en-US" dirty="0">
                <a:latin typeface="Calibri" panose="020F0502020204030204" pitchFamily="34" charset="0"/>
                <a:cs typeface="Calibri" panose="020F0502020204030204" pitchFamily="34" charset="0"/>
              </a:rPr>
              <a:t>            </a:t>
            </a:r>
            <a:r>
              <a:rPr lang="en-US" altLang="zh-TW" dirty="0">
                <a:latin typeface="Calibri" panose="020F0502020204030204" pitchFamily="34" charset="0"/>
                <a:cs typeface="Calibri" panose="020F0502020204030204" pitchFamily="34" charset="0"/>
              </a:rPr>
              <a:t>0                </a:t>
            </a:r>
            <a:r>
              <a:rPr lang="zh-TW" altLang="en-US" dirty="0">
                <a:latin typeface="Calibri" panose="020F0502020204030204" pitchFamily="34" charset="0"/>
                <a:cs typeface="Calibri" panose="020F0502020204030204" pitchFamily="34" charset="0"/>
              </a:rPr>
              <a:t>           </a:t>
            </a:r>
            <a:r>
              <a:rPr lang="en-US" altLang="zh-TW" dirty="0">
                <a:latin typeface="Calibri" panose="020F0502020204030204" pitchFamily="34" charset="0"/>
                <a:cs typeface="Calibri" panose="020F0502020204030204" pitchFamily="34" charset="0"/>
              </a:rPr>
              <a:t>…         </a:t>
            </a:r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1" name="圖片 10" descr="一張含有 螢幕擷取畫面 的圖片&#10;&#10;自動產生的描述">
            <a:extLst>
              <a:ext uri="{FF2B5EF4-FFF2-40B4-BE49-F238E27FC236}">
                <a16:creationId xmlns:a16="http://schemas.microsoft.com/office/drawing/2014/main" id="{010541DF-FBD7-49C4-93EE-811AFBEC18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5409" y="4525734"/>
            <a:ext cx="3145202" cy="2358901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E450797C-9333-4566-88F8-63678AFCC45D}"/>
              </a:ext>
            </a:extLst>
          </p:cNvPr>
          <p:cNvSpPr txBox="1"/>
          <p:nvPr/>
        </p:nvSpPr>
        <p:spPr>
          <a:xfrm>
            <a:off x="7955279" y="1570108"/>
            <a:ext cx="478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…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578070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2">
            <a:extLst>
              <a:ext uri="{FF2B5EF4-FFF2-40B4-BE49-F238E27FC236}">
                <a16:creationId xmlns:a16="http://schemas.microsoft.com/office/drawing/2014/main" id="{66E1247D-31D5-4D89-83F2-C0820B7876E6}"/>
              </a:ext>
            </a:extLst>
          </p:cNvPr>
          <p:cNvSpPr txBox="1">
            <a:spLocks/>
          </p:cNvSpPr>
          <p:nvPr/>
        </p:nvSpPr>
        <p:spPr>
          <a:xfrm>
            <a:off x="304800" y="272138"/>
            <a:ext cx="8534399" cy="62418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44500" indent="-444500">
              <a:buFont typeface="Arial" panose="020B0604020202020204" pitchFamily="34" charset="0"/>
              <a:buNone/>
            </a:pPr>
            <a:r>
              <a:rPr lang="en-US" altLang="zh-TW" sz="2000" dirty="0">
                <a:latin typeface="Calibri" panose="020F0502020204030204" pitchFamily="34" charset="0"/>
                <a:cs typeface="Calibri" panose="020F0502020204030204" pitchFamily="34" charset="0"/>
              </a:rPr>
              <a:t>5.4	Training your model at least 50 epochs </a:t>
            </a:r>
            <a:r>
              <a:rPr lang="en-US" altLang="zh-TW" sz="20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by your own computer</a:t>
            </a:r>
            <a:r>
              <a:rPr lang="en-US" altLang="zh-TW" sz="2000" dirty="0">
                <a:latin typeface="Calibri" panose="020F0502020204030204" pitchFamily="34" charset="0"/>
                <a:cs typeface="Calibri" panose="020F0502020204030204" pitchFamily="34" charset="0"/>
              </a:rPr>
              <a:t>, save your model and take a screenshot of your training loss and accuracy. (10%)</a:t>
            </a:r>
          </a:p>
          <a:p>
            <a:pPr marL="444500" indent="-444500">
              <a:buFont typeface="Arial" panose="020B0604020202020204" pitchFamily="34" charset="0"/>
              <a:buNone/>
            </a:pPr>
            <a:endParaRPr lang="en-US" altLang="zh-TW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44500" indent="-444500">
              <a:buFont typeface="Arial" panose="020B0604020202020204" pitchFamily="34" charset="0"/>
              <a:buNone/>
            </a:pPr>
            <a:endParaRPr lang="en-US" altLang="zh-TW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44500" indent="-444500">
              <a:buFont typeface="Arial" panose="020B0604020202020204" pitchFamily="34" charset="0"/>
              <a:buNone/>
            </a:pPr>
            <a:endParaRPr lang="en-US" altLang="zh-TW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44500" indent="-444500">
              <a:buFont typeface="Arial" panose="020B0604020202020204" pitchFamily="34" charset="0"/>
              <a:buNone/>
            </a:pPr>
            <a:endParaRPr lang="en-US" altLang="zh-TW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44500" indent="-444500">
              <a:buFont typeface="Arial" panose="020B0604020202020204" pitchFamily="34" charset="0"/>
              <a:buNone/>
            </a:pPr>
            <a:endParaRPr lang="en-US" altLang="zh-TW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44500" indent="-444500">
              <a:buFont typeface="Arial" panose="020B0604020202020204" pitchFamily="34" charset="0"/>
              <a:buNone/>
            </a:pPr>
            <a:endParaRPr lang="en-US" altLang="zh-TW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44500" indent="-444500">
              <a:buNone/>
            </a:pPr>
            <a:r>
              <a:rPr lang="en-US" altLang="zh-TW" sz="2000" dirty="0">
                <a:latin typeface="Calibri" panose="020F0502020204030204" pitchFamily="34" charset="0"/>
                <a:cs typeface="Calibri" panose="020F0502020204030204" pitchFamily="34" charset="0"/>
              </a:rPr>
              <a:t>5.5	 Load your model trained at 5.4, let us choose one image from MNIST test images, inference the image, show image and estimate the image as following. (10%)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3E2EE2EE-78C4-4CEF-9EFC-77E989F52C11}"/>
              </a:ext>
            </a:extLst>
          </p:cNvPr>
          <p:cNvSpPr txBox="1"/>
          <p:nvPr/>
        </p:nvSpPr>
        <p:spPr>
          <a:xfrm>
            <a:off x="6052458" y="1840198"/>
            <a:ext cx="29609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>
                <a:latin typeface="Calibri" panose="020F0502020204030204" pitchFamily="34" charset="0"/>
                <a:cs typeface="Calibri" panose="020F0502020204030204" pitchFamily="34" charset="0"/>
              </a:rPr>
              <a:t>(record accuracy/loss per epoch)</a:t>
            </a:r>
          </a:p>
        </p:txBody>
      </p:sp>
      <p:pic>
        <p:nvPicPr>
          <p:cNvPr id="6" name="圖片 5" descr="一張含有 螢幕擷取畫面 的圖片&#10;&#10;自動產生的描述">
            <a:extLst>
              <a:ext uri="{FF2B5EF4-FFF2-40B4-BE49-F238E27FC236}">
                <a16:creationId xmlns:a16="http://schemas.microsoft.com/office/drawing/2014/main" id="{B56FF463-4E2A-4D02-9135-155D6BC390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2843" y="922183"/>
            <a:ext cx="3329616" cy="2497212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012E383A-CDA3-4A63-B159-AC48147086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793" y="4274368"/>
            <a:ext cx="2086266" cy="695422"/>
          </a:xfrm>
          <a:prstGeom prst="rect">
            <a:avLst/>
          </a:prstGeom>
        </p:spPr>
      </p:pic>
      <p:pic>
        <p:nvPicPr>
          <p:cNvPr id="3" name="圖片 2" descr="一張含有 畫畫 的圖片&#10;&#10;自動產生的描述">
            <a:extLst>
              <a:ext uri="{FF2B5EF4-FFF2-40B4-BE49-F238E27FC236}">
                <a16:creationId xmlns:a16="http://schemas.microsoft.com/office/drawing/2014/main" id="{A3101850-ED5D-4AE1-9332-97059E7FC8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056" y="4271564"/>
            <a:ext cx="2086266" cy="2086266"/>
          </a:xfrm>
          <a:prstGeom prst="rect">
            <a:avLst/>
          </a:prstGeom>
        </p:spPr>
      </p:pic>
      <p:pic>
        <p:nvPicPr>
          <p:cNvPr id="10" name="圖片 9" descr="一張含有 螢幕擷取畫面 的圖片&#10;&#10;自動產生的描述">
            <a:extLst>
              <a:ext uri="{FF2B5EF4-FFF2-40B4-BE49-F238E27FC236}">
                <a16:creationId xmlns:a16="http://schemas.microsoft.com/office/drawing/2014/main" id="{A145CA5E-A02F-4D8C-84DC-7AE7517DF1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8320" y="4271564"/>
            <a:ext cx="3021880" cy="2266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0519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32">
            <a:extLst>
              <a:ext uri="{FF2B5EF4-FFF2-40B4-BE49-F238E27FC236}">
                <a16:creationId xmlns:a16="http://schemas.microsoft.com/office/drawing/2014/main" id="{E693A50F-A2F1-4243-A447-D5660768781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086601" y="6561368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2</a:t>
            </a:fld>
            <a:endParaRPr 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FA2815D-7254-47C0-9FCD-4ABD848643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175" y="776265"/>
            <a:ext cx="9070825" cy="5641471"/>
          </a:xfrm>
        </p:spPr>
        <p:txBody>
          <a:bodyPr/>
          <a:lstStyle/>
          <a:p>
            <a:r>
              <a:rPr lang="en-US" dirty="0"/>
              <a:t>Copying homework is strictly prohibited!! </a:t>
            </a:r>
            <a:r>
              <a:rPr lang="en-US" dirty="0">
                <a:solidFill>
                  <a:srgbClr val="FF0000"/>
                </a:solidFill>
              </a:rPr>
              <a:t>Penalty: Grade will be zero for both persons!!</a:t>
            </a:r>
          </a:p>
          <a:p>
            <a:r>
              <a:rPr lang="en-US" dirty="0"/>
              <a:t>If the code can’t run, you can come to our Lab within one week and show that your programming can work. Otherwise you will get zero!!</a:t>
            </a:r>
          </a:p>
          <a:p>
            <a:r>
              <a:rPr lang="en-US" dirty="0"/>
              <a:t>Due date =&gt; </a:t>
            </a:r>
            <a:r>
              <a:rPr lang="en-US" dirty="0">
                <a:solidFill>
                  <a:srgbClr val="FF0000"/>
                </a:solidFill>
              </a:rPr>
              <a:t>2019/11/07  (Thu.) 23:59:59</a:t>
            </a:r>
          </a:p>
          <a:p>
            <a:pPr lvl="1"/>
            <a:r>
              <a:rPr lang="en-US" dirty="0"/>
              <a:t>No delay. If you submit homework after deadline, you will get 0.</a:t>
            </a:r>
          </a:p>
          <a:p>
            <a:r>
              <a:rPr lang="en-US" dirty="0"/>
              <a:t>Upload to =&gt; </a:t>
            </a:r>
            <a:r>
              <a:rPr lang="en-US" dirty="0">
                <a:solidFill>
                  <a:srgbClr val="0070C0"/>
                </a:solidFill>
              </a:rPr>
              <a:t>140.116.154.1 -&gt; Upload/Homework/OpenCv_Hw1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User ID: opencvdl2019 	Password: opencvdl2019</a:t>
            </a:r>
          </a:p>
          <a:p>
            <a:r>
              <a:rPr lang="en-US" dirty="0"/>
              <a:t>Format</a:t>
            </a:r>
          </a:p>
          <a:p>
            <a:pPr lvl="1"/>
            <a:r>
              <a:rPr lang="en-US" dirty="0"/>
              <a:t>Filename: Hw1_StudentID_Name_Version.rar</a:t>
            </a:r>
          </a:p>
          <a:p>
            <a:pPr lvl="5" indent="-185738"/>
            <a:r>
              <a:rPr lang="en-US" dirty="0"/>
              <a:t>Ex: Hw1_F71234567_林小明_v1.rar</a:t>
            </a:r>
          </a:p>
          <a:p>
            <a:pPr lvl="5" indent="-185738"/>
            <a:r>
              <a:rPr lang="en-US" dirty="0"/>
              <a:t>If you want to update your file, you should update your version to be v2, ex: Hw1_F71234567_林小明_v2.rar</a:t>
            </a:r>
          </a:p>
          <a:p>
            <a:pPr lvl="1"/>
            <a:r>
              <a:rPr lang="en-US" dirty="0"/>
              <a:t>Content: </a:t>
            </a:r>
            <a:r>
              <a:rPr lang="en-US" dirty="0">
                <a:solidFill>
                  <a:srgbClr val="FF0000"/>
                </a:solidFill>
              </a:rPr>
              <a:t>project folder</a:t>
            </a:r>
            <a:r>
              <a:rPr lang="en-US" dirty="0"/>
              <a:t>*( including the pictures )</a:t>
            </a:r>
            <a:br>
              <a:rPr lang="en-US" dirty="0"/>
            </a:br>
            <a:r>
              <a:rPr lang="en-US" dirty="0"/>
              <a:t>	            *note: remove your “Debug” folder to reduce file size</a:t>
            </a:r>
          </a:p>
          <a:p>
            <a:endParaRPr lang="en-US" dirty="0"/>
          </a:p>
        </p:txBody>
      </p:sp>
      <p:sp>
        <p:nvSpPr>
          <p:cNvPr id="12" name="Shape 90">
            <a:extLst>
              <a:ext uri="{FF2B5EF4-FFF2-40B4-BE49-F238E27FC236}">
                <a16:creationId xmlns:a16="http://schemas.microsoft.com/office/drawing/2014/main" id="{EB0CEA43-15DC-466C-8D16-58885C574F9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50334"/>
            <a:ext cx="7886700" cy="582300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>
              <a:buSzPct val="25000"/>
            </a:pPr>
            <a:r>
              <a:rPr lang="en-US" sz="2800" b="1" dirty="0">
                <a:latin typeface="Arial"/>
                <a:ea typeface="Arial"/>
                <a:cs typeface="Arial"/>
                <a:sym typeface="Arial"/>
              </a:rPr>
              <a:t>Notice (1/2)</a:t>
            </a:r>
          </a:p>
        </p:txBody>
      </p:sp>
    </p:spTree>
    <p:extLst>
      <p:ext uri="{BB962C8B-B14F-4D97-AF65-F5344CB8AC3E}">
        <p14:creationId xmlns:p14="http://schemas.microsoft.com/office/powerpoint/2010/main" val="6887685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title"/>
          </p:nvPr>
        </p:nvSpPr>
        <p:spPr>
          <a:xfrm>
            <a:off x="0" y="6549"/>
            <a:ext cx="7886699" cy="605427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>
              <a:buSzPct val="25000"/>
            </a:pPr>
            <a:r>
              <a:rPr lang="en-US" sz="2800" b="1" dirty="0">
                <a:latin typeface="Arial"/>
                <a:ea typeface="Arial"/>
                <a:cs typeface="Arial"/>
                <a:sym typeface="Arial"/>
              </a:rPr>
              <a:t>Notice (2/2)</a:t>
            </a:r>
            <a:endParaRPr lang="en-US" sz="2800" b="1" dirty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Shape 99"/>
          <p:cNvSpPr txBox="1">
            <a:spLocks noGrp="1"/>
          </p:cNvSpPr>
          <p:nvPr>
            <p:ph type="sldNum" idx="12"/>
          </p:nvPr>
        </p:nvSpPr>
        <p:spPr>
          <a:xfrm>
            <a:off x="7086601" y="6584156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3</a:t>
            </a:fld>
            <a:endParaRPr lang="en-US" sz="900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F36B0FDB-5F82-4B18-8B2E-80ECBF69D58D}"/>
              </a:ext>
            </a:extLst>
          </p:cNvPr>
          <p:cNvSpPr txBox="1">
            <a:spLocks/>
          </p:cNvSpPr>
          <p:nvPr/>
        </p:nvSpPr>
        <p:spPr>
          <a:xfrm>
            <a:off x="146850" y="611976"/>
            <a:ext cx="8850299" cy="450896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76250" marR="0" lvl="0" indent="-3429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q"/>
              <a:defRPr sz="2000" b="0" i="0" u="none" strike="noStrike" cap="none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defRPr>
            </a:lvl1pPr>
            <a:lvl2pPr marL="742950" marR="0" lvl="1" indent="-2857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§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57250" marR="0" lvl="2" indent="-762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C++ (check MFC guide in ftp)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OpenCV 3.3.1 (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https://opencv.org/release.html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Visual Studio 2015 (download  from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http://www.cc.ncku.edu.tw/download/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UI framework: MFC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Python</a:t>
            </a:r>
          </a:p>
          <a:p>
            <a:pPr lvl="1"/>
            <a:r>
              <a:rPr lang="en-US" altLang="zh-TW" sz="2000" dirty="0"/>
              <a:t>Python 3.7 (</a:t>
            </a:r>
            <a:r>
              <a:rPr lang="en-US" altLang="zh-TW" sz="2000" dirty="0">
                <a:hlinkClick r:id="rId5"/>
              </a:rPr>
              <a:t>https://www.python.org/downloads/</a:t>
            </a:r>
            <a:r>
              <a:rPr lang="en-US" altLang="zh-TW" sz="2000" dirty="0"/>
              <a:t>)</a:t>
            </a:r>
          </a:p>
          <a:p>
            <a:pPr lvl="1"/>
            <a:r>
              <a:rPr lang="en-US" altLang="zh-TW" sz="2000" dirty="0" err="1"/>
              <a:t>Tensorflow</a:t>
            </a:r>
            <a:r>
              <a:rPr lang="en-US" altLang="zh-TW" sz="2000" dirty="0"/>
              <a:t> 2.0 / </a:t>
            </a:r>
            <a:r>
              <a:rPr lang="en-US" altLang="zh-TW" sz="2000" dirty="0" err="1"/>
              <a:t>PyTorch</a:t>
            </a:r>
            <a:r>
              <a:rPr lang="en-US" altLang="zh-TW" sz="2000" dirty="0"/>
              <a:t> 1.3.0</a:t>
            </a:r>
          </a:p>
          <a:p>
            <a:pPr lvl="1"/>
            <a:r>
              <a:rPr lang="en-US" altLang="zh-TW" sz="2000" dirty="0" err="1"/>
              <a:t>opencv</a:t>
            </a:r>
            <a:r>
              <a:rPr lang="en-US" altLang="zh-TW" sz="2000" dirty="0"/>
              <a:t>-</a:t>
            </a:r>
            <a:r>
              <a:rPr lang="en-US" altLang="zh-TW" sz="2000" dirty="0" err="1"/>
              <a:t>contrib</a:t>
            </a:r>
            <a:r>
              <a:rPr lang="en-US" altLang="zh-TW" sz="2000" dirty="0"/>
              <a:t>-python (3.4.2.17)</a:t>
            </a:r>
          </a:p>
          <a:p>
            <a:pPr lvl="1"/>
            <a:r>
              <a:rPr lang="en-US" altLang="zh-TW" sz="2000" dirty="0"/>
              <a:t>Matplotlib 3.1.1</a:t>
            </a:r>
          </a:p>
          <a:p>
            <a:pPr lvl="1"/>
            <a:r>
              <a:rPr lang="en-US" altLang="zh-TW" sz="2000" dirty="0"/>
              <a:t>UI framework: pyqt5 (5.11.3)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0"/>
            <a:ext cx="7886699" cy="507080"/>
          </a:xfrm>
        </p:spPr>
        <p:txBody>
          <a:bodyPr/>
          <a:lstStyle/>
          <a:p>
            <a:r>
              <a:rPr lang="en-US" altLang="zh-TW" sz="2800" b="1" dirty="0">
                <a:latin typeface="Arial" panose="020B0604020202020204" pitchFamily="34" charset="0"/>
                <a:cs typeface="Arial" panose="020B0604020202020204" pitchFamily="34" charset="0"/>
              </a:rPr>
              <a:t>Assignment scoring (Total: 100%)</a:t>
            </a:r>
            <a:endParaRPr lang="zh-TW" alt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262097" y="507079"/>
            <a:ext cx="8761133" cy="5755697"/>
          </a:xfrm>
        </p:spPr>
        <p:txBody>
          <a:bodyPr/>
          <a:lstStyle/>
          <a:p>
            <a:pPr marL="269081" indent="-269081">
              <a:lnSpc>
                <a:spcPct val="100000"/>
              </a:lnSpc>
              <a:buNone/>
            </a:pPr>
            <a:r>
              <a:rPr lang="en-US" altLang="zh-TW" sz="1600" dirty="0">
                <a:solidFill>
                  <a:schemeClr val="tx1"/>
                </a:solidFill>
              </a:rPr>
              <a:t>0. GUI</a:t>
            </a:r>
          </a:p>
          <a:p>
            <a:pPr marL="269081" indent="-269081">
              <a:lnSpc>
                <a:spcPct val="100000"/>
              </a:lnSpc>
              <a:buNone/>
            </a:pPr>
            <a:r>
              <a:rPr lang="en-US" altLang="zh-TW" sz="1600" dirty="0">
                <a:solidFill>
                  <a:schemeClr val="tx1"/>
                </a:solidFill>
              </a:rPr>
              <a:t>1.	</a:t>
            </a:r>
            <a:r>
              <a:rPr lang="en-US" altLang="zh-TW" sz="1600" dirty="0">
                <a:solidFill>
                  <a:srgbClr val="FF0000"/>
                </a:solidFill>
              </a:rPr>
              <a:t>(10%) </a:t>
            </a:r>
            <a:r>
              <a:rPr lang="en-US" altLang="zh-TW" sz="1600" dirty="0">
                <a:solidFill>
                  <a:schemeClr val="tx1"/>
                </a:solidFill>
              </a:rPr>
              <a:t>Image Processing</a:t>
            </a:r>
            <a:r>
              <a:rPr lang="en-US" altLang="zh-TW" sz="1600" dirty="0"/>
              <a:t>		 (</a:t>
            </a:r>
            <a:r>
              <a:rPr lang="zh-CN" altLang="en-US" sz="1600" dirty="0"/>
              <a:t>出題：</a:t>
            </a:r>
            <a:r>
              <a:rPr lang="en-US" altLang="zh-TW" sz="1600" dirty="0"/>
              <a:t>Shaku)</a:t>
            </a:r>
          </a:p>
          <a:p>
            <a:pPr marL="266700" indent="0">
              <a:lnSpc>
                <a:spcPct val="100000"/>
              </a:lnSpc>
              <a:buNone/>
            </a:pPr>
            <a:r>
              <a:rPr lang="en-US" altLang="zh-TW" sz="1600" dirty="0"/>
              <a:t>1.1</a:t>
            </a:r>
            <a:r>
              <a:rPr lang="zh-TW" altLang="en-US" sz="1600" dirty="0"/>
              <a:t> </a:t>
            </a:r>
            <a:r>
              <a:rPr lang="en-US" altLang="zh-TW" sz="1600" dirty="0">
                <a:sym typeface="Arial"/>
              </a:rPr>
              <a:t>Load Image File</a:t>
            </a:r>
            <a:r>
              <a:rPr lang="zh-TW" altLang="en-US" sz="1600" dirty="0"/>
              <a:t> </a:t>
            </a:r>
            <a:endParaRPr lang="en-US" altLang="zh-TW" sz="1600" dirty="0"/>
          </a:p>
          <a:p>
            <a:pPr marL="266700" lvl="1" indent="0">
              <a:lnSpc>
                <a:spcPct val="100000"/>
              </a:lnSpc>
              <a:buNone/>
            </a:pPr>
            <a:r>
              <a:rPr lang="en-US" altLang="zh-TW" sz="1600" dirty="0">
                <a:latin typeface="Arial" panose="020B0604020202020204" pitchFamily="34" charset="0"/>
                <a:cs typeface="Arial" panose="020B0604020202020204" pitchFamily="34" charset="0"/>
              </a:rPr>
              <a:t>1.2</a:t>
            </a:r>
            <a:r>
              <a:rPr lang="zh-TW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1600" dirty="0"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Color Conversion </a:t>
            </a:r>
            <a:endParaRPr lang="en-US" altLang="zh-TW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66700" lvl="1" indent="0">
              <a:lnSpc>
                <a:spcPct val="100000"/>
              </a:lnSpc>
              <a:buNone/>
            </a:pPr>
            <a:r>
              <a:rPr lang="en-US" altLang="zh-TW" sz="1600" dirty="0">
                <a:latin typeface="Arial" panose="020B0604020202020204" pitchFamily="34" charset="0"/>
                <a:cs typeface="Arial" panose="020B0604020202020204" pitchFamily="34" charset="0"/>
              </a:rPr>
              <a:t>1.3</a:t>
            </a:r>
            <a:r>
              <a:rPr lang="zh-TW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1600" dirty="0"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Image Flipping</a:t>
            </a:r>
            <a:r>
              <a:rPr lang="zh-TW" altLang="en-US" sz="1600" dirty="0"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 </a:t>
            </a:r>
            <a:endParaRPr lang="en-US" altLang="zh-TW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66700" lvl="1" indent="0">
              <a:lnSpc>
                <a:spcPct val="100000"/>
              </a:lnSpc>
              <a:buNone/>
            </a:pPr>
            <a:r>
              <a:rPr lang="en-US" altLang="zh-TW" sz="1600" dirty="0">
                <a:latin typeface="Arial" panose="020B0604020202020204" pitchFamily="34" charset="0"/>
                <a:cs typeface="Arial" panose="020B0604020202020204" pitchFamily="34" charset="0"/>
              </a:rPr>
              <a:t>1.4</a:t>
            </a:r>
            <a:r>
              <a:rPr lang="zh-TW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1600" dirty="0"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Blending</a:t>
            </a:r>
            <a:endParaRPr lang="en-US" altLang="zh-TW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71463" lvl="1" indent="-271463">
              <a:lnSpc>
                <a:spcPct val="100000"/>
              </a:lnSpc>
              <a:buNone/>
            </a:pPr>
            <a:r>
              <a:rPr lang="en-US" altLang="zh-TW" sz="1600" dirty="0">
                <a:latin typeface="Arial" panose="020B0604020202020204" pitchFamily="34" charset="0"/>
                <a:cs typeface="Arial" panose="020B0604020202020204" pitchFamily="34" charset="0"/>
              </a:rPr>
              <a:t>2.	</a:t>
            </a:r>
            <a:r>
              <a:rPr lang="en-US" altLang="zh-TW" sz="1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(10%) </a:t>
            </a:r>
            <a:r>
              <a:rPr lang="en-US" altLang="zh-TW" sz="1600" dirty="0">
                <a:latin typeface="Arial" panose="020B0604020202020204" pitchFamily="34" charset="0"/>
                <a:cs typeface="Arial" panose="020B0604020202020204" pitchFamily="34" charset="0"/>
              </a:rPr>
              <a:t>Adaptive Threshold </a:t>
            </a:r>
            <a:r>
              <a:rPr lang="en-US" altLang="zh-TW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	       </a:t>
            </a:r>
            <a:r>
              <a:rPr lang="en-US" altLang="zh-TW" sz="16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出題：</a:t>
            </a:r>
            <a:r>
              <a:rPr lang="en-US" altLang="zh-TW" sz="1600" dirty="0">
                <a:latin typeface="Arial" panose="020B0604020202020204" pitchFamily="34" charset="0"/>
                <a:cs typeface="Arial" panose="020B0604020202020204" pitchFamily="34" charset="0"/>
              </a:rPr>
              <a:t>Shaku)</a:t>
            </a:r>
            <a:endParaRPr lang="en-US" altLang="zh-TW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66700" indent="-266700">
              <a:lnSpc>
                <a:spcPct val="100000"/>
              </a:lnSpc>
              <a:buNone/>
            </a:pPr>
            <a:r>
              <a:rPr lang="zh-TW" altLang="en-US" sz="1600" dirty="0">
                <a:solidFill>
                  <a:schemeClr val="tx1"/>
                </a:solidFill>
              </a:rPr>
              <a:t>     </a:t>
            </a:r>
            <a:r>
              <a:rPr lang="en-US" altLang="zh-TW" sz="1600" dirty="0">
                <a:solidFill>
                  <a:schemeClr val="tx1"/>
                </a:solidFill>
              </a:rPr>
              <a:t>2.1</a:t>
            </a:r>
            <a:r>
              <a:rPr lang="en-US" altLang="zh-TW" sz="1600" dirty="0">
                <a:ea typeface="Arial"/>
                <a:sym typeface="Arial"/>
              </a:rPr>
              <a:t> Global </a:t>
            </a:r>
            <a:r>
              <a:rPr lang="zh-TW" altLang="zh-TW" sz="1600" dirty="0">
                <a:ea typeface="Arial"/>
                <a:sym typeface="Arial"/>
              </a:rPr>
              <a:t>Threshold</a:t>
            </a:r>
            <a:r>
              <a:rPr lang="zh-TW" altLang="en-US" sz="1600" dirty="0">
                <a:ea typeface="Arial"/>
                <a:sym typeface="Arial"/>
              </a:rPr>
              <a:t> </a:t>
            </a:r>
            <a:endParaRPr lang="en-US" altLang="zh-TW" sz="1600" dirty="0">
              <a:solidFill>
                <a:schemeClr val="tx1"/>
              </a:solidFill>
            </a:endParaRPr>
          </a:p>
          <a:p>
            <a:pPr marL="271463" indent="-271463">
              <a:lnSpc>
                <a:spcPct val="100000"/>
              </a:lnSpc>
              <a:buNone/>
            </a:pPr>
            <a:r>
              <a:rPr lang="zh-TW" altLang="en-US" sz="1600" dirty="0">
                <a:solidFill>
                  <a:schemeClr val="tx1"/>
                </a:solidFill>
              </a:rPr>
              <a:t>     </a:t>
            </a:r>
            <a:r>
              <a:rPr lang="en-US" altLang="zh-TW" sz="1600" dirty="0">
                <a:solidFill>
                  <a:schemeClr val="tx1"/>
                </a:solidFill>
              </a:rPr>
              <a:t>2.2</a:t>
            </a:r>
            <a:r>
              <a:rPr lang="zh-TW" altLang="en-US" sz="1600" dirty="0">
                <a:solidFill>
                  <a:schemeClr val="tx1"/>
                </a:solidFill>
              </a:rPr>
              <a:t> </a:t>
            </a:r>
            <a:r>
              <a:rPr lang="en-US" altLang="zh-TW" sz="1600" dirty="0">
                <a:ea typeface="Arial"/>
                <a:sym typeface="Arial"/>
              </a:rPr>
              <a:t>Local </a:t>
            </a:r>
            <a:r>
              <a:rPr lang="zh-TW" altLang="zh-TW" sz="1600" dirty="0">
                <a:ea typeface="Arial"/>
                <a:sym typeface="Arial"/>
              </a:rPr>
              <a:t>Threshold</a:t>
            </a:r>
            <a:r>
              <a:rPr lang="zh-TW" altLang="en-US" sz="1600" dirty="0">
                <a:ea typeface="Arial"/>
                <a:sym typeface="Arial"/>
              </a:rPr>
              <a:t> </a:t>
            </a:r>
            <a:endParaRPr lang="en-US" altLang="zh-TW" sz="1600" dirty="0">
              <a:ea typeface="Arial"/>
              <a:sym typeface="Arial"/>
            </a:endParaRPr>
          </a:p>
          <a:p>
            <a:pPr marL="271463" indent="-271463">
              <a:lnSpc>
                <a:spcPct val="100000"/>
              </a:lnSpc>
              <a:buNone/>
            </a:pPr>
            <a:r>
              <a:rPr lang="en-US" altLang="zh-TW" sz="1600" dirty="0">
                <a:sym typeface="Arial"/>
              </a:rPr>
              <a:t>3. </a:t>
            </a:r>
            <a:r>
              <a:rPr lang="en-US" altLang="zh-TW" sz="1600" dirty="0">
                <a:solidFill>
                  <a:srgbClr val="FF0000"/>
                </a:solidFill>
              </a:rPr>
              <a:t>(10%) </a:t>
            </a:r>
            <a:r>
              <a:rPr lang="en-US" altLang="zh-TW" sz="1600" dirty="0"/>
              <a:t>Image Transformation				  (</a:t>
            </a:r>
            <a:r>
              <a:rPr lang="zh-CN" altLang="en-US" sz="1600" dirty="0"/>
              <a:t>出題：</a:t>
            </a:r>
            <a:r>
              <a:rPr lang="en-US" altLang="zh-TW" sz="1600" dirty="0" err="1"/>
              <a:t>YiYuan</a:t>
            </a:r>
            <a:r>
              <a:rPr lang="en-US" altLang="zh-TW" sz="1600" dirty="0"/>
              <a:t>)</a:t>
            </a:r>
          </a:p>
          <a:p>
            <a:pPr marL="133350" indent="0">
              <a:lnSpc>
                <a:spcPct val="100000"/>
              </a:lnSpc>
              <a:buNone/>
            </a:pPr>
            <a:r>
              <a:rPr lang="en-US" altLang="zh-TW" sz="1600" dirty="0"/>
              <a:t>   3.1 Rotation, scaling, translation </a:t>
            </a:r>
          </a:p>
          <a:p>
            <a:pPr marL="133350" indent="0">
              <a:lnSpc>
                <a:spcPct val="100000"/>
              </a:lnSpc>
              <a:buNone/>
            </a:pPr>
            <a:r>
              <a:rPr lang="en-US" altLang="zh-TW" sz="1600" dirty="0"/>
              <a:t>   3.2 Perspective transform </a:t>
            </a:r>
          </a:p>
          <a:p>
            <a:pPr marL="133350" indent="-133350">
              <a:lnSpc>
                <a:spcPct val="100000"/>
              </a:lnSpc>
              <a:buNone/>
            </a:pPr>
            <a:r>
              <a:rPr lang="en-US" altLang="zh-TW" sz="1600" dirty="0"/>
              <a:t>4. </a:t>
            </a:r>
            <a:r>
              <a:rPr lang="en-US" altLang="zh-TW" sz="1600" dirty="0">
                <a:solidFill>
                  <a:srgbClr val="FF0000"/>
                </a:solidFill>
              </a:rPr>
              <a:t>(20%) </a:t>
            </a:r>
            <a:r>
              <a:rPr lang="en-US" altLang="zh-TW" sz="1600" dirty="0"/>
              <a:t>Convolution 			</a:t>
            </a:r>
            <a:r>
              <a:rPr lang="zh-TW" altLang="en-US" sz="1600" dirty="0"/>
              <a:t>       </a:t>
            </a:r>
            <a:r>
              <a:rPr lang="en-US" altLang="zh-TW" sz="1600" dirty="0"/>
              <a:t>(</a:t>
            </a:r>
            <a:r>
              <a:rPr lang="zh-TW" altLang="en-US" sz="1600" dirty="0"/>
              <a:t>出題</a:t>
            </a:r>
            <a:r>
              <a:rPr lang="en-US" altLang="zh-TW" sz="1600" dirty="0"/>
              <a:t>: Kris)</a:t>
            </a:r>
          </a:p>
          <a:p>
            <a:pPr marL="133350" indent="-133350">
              <a:lnSpc>
                <a:spcPct val="100000"/>
              </a:lnSpc>
              <a:buNone/>
            </a:pPr>
            <a:r>
              <a:rPr lang="en-US" altLang="zh-TW" sz="1600" dirty="0"/>
              <a:t>5. </a:t>
            </a:r>
            <a:r>
              <a:rPr lang="en-US" altLang="zh-TW" sz="1600" dirty="0">
                <a:solidFill>
                  <a:srgbClr val="FF0000"/>
                </a:solidFill>
              </a:rPr>
              <a:t>(50%) </a:t>
            </a:r>
            <a:r>
              <a:rPr lang="en-US" altLang="zh-TW" sz="1600" dirty="0"/>
              <a:t>Training MNIST classifier using </a:t>
            </a:r>
            <a:r>
              <a:rPr lang="en-US" altLang="zh-TW" sz="1600" dirty="0" err="1"/>
              <a:t>LeNet</a:t>
            </a:r>
            <a:r>
              <a:rPr lang="en-US" altLang="zh-TW" sz="1600" dirty="0"/>
              <a:t>	       (</a:t>
            </a:r>
            <a:r>
              <a:rPr lang="zh-CN" altLang="en-US" sz="1600" dirty="0"/>
              <a:t>出題：</a:t>
            </a:r>
            <a:r>
              <a:rPr lang="en-US" altLang="zh-TW" sz="1600" dirty="0"/>
              <a:t>Charlie)</a:t>
            </a:r>
          </a:p>
          <a:p>
            <a:pPr marL="133350" indent="-133350">
              <a:lnSpc>
                <a:spcPct val="100000"/>
              </a:lnSpc>
              <a:buNone/>
            </a:pPr>
            <a:endParaRPr lang="en-US" altLang="zh-TW" sz="1600" dirty="0"/>
          </a:p>
        </p:txBody>
      </p:sp>
      <p:sp>
        <p:nvSpPr>
          <p:cNvPr id="4" name="Shape 99">
            <a:extLst>
              <a:ext uri="{FF2B5EF4-FFF2-40B4-BE49-F238E27FC236}">
                <a16:creationId xmlns:a16="http://schemas.microsoft.com/office/drawing/2014/main" id="{C974698B-7881-4098-9F61-D38405A647A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086601" y="6584156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4</a:t>
            </a:fld>
            <a:endParaRPr lang="en-US" sz="900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475069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105"/>
          <p:cNvSpPr txBox="1"/>
          <p:nvPr/>
        </p:nvSpPr>
        <p:spPr>
          <a:xfrm>
            <a:off x="198049" y="562853"/>
            <a:ext cx="7886699" cy="326350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 marL="171450" indent="-171450">
              <a:lnSpc>
                <a:spcPct val="90000"/>
              </a:lnSpc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altLang="zh-TW" sz="2000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Use MFC to create GUI</a:t>
            </a:r>
            <a:r>
              <a:rPr lang="zh-TW" altLang="en-US" sz="2000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 </a:t>
            </a:r>
            <a:r>
              <a:rPr lang="en-US" altLang="zh-TW" sz="2000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like following figure.</a:t>
            </a:r>
          </a:p>
        </p:txBody>
      </p:sp>
      <p:sp>
        <p:nvSpPr>
          <p:cNvPr id="104" name="Shape 104"/>
          <p:cNvSpPr txBox="1">
            <a:spLocks noGrp="1"/>
          </p:cNvSpPr>
          <p:nvPr>
            <p:ph type="title"/>
          </p:nvPr>
        </p:nvSpPr>
        <p:spPr>
          <a:xfrm>
            <a:off x="0" y="0"/>
            <a:ext cx="7886699" cy="548640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lvl="0">
              <a:buSzPct val="25000"/>
            </a:pPr>
            <a:r>
              <a:rPr lang="en-US" altLang="zh-TW" sz="2800" b="1" dirty="0">
                <a:latin typeface="Arial"/>
                <a:ea typeface="Arial"/>
                <a:cs typeface="Arial"/>
                <a:sym typeface="Arial"/>
              </a:rPr>
              <a:t>0.</a:t>
            </a:r>
            <a:r>
              <a:rPr lang="zh-TW" altLang="zh-TW" sz="2800" b="1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TW" sz="2800" b="1" dirty="0">
                <a:latin typeface="Arial"/>
                <a:ea typeface="Arial"/>
                <a:cs typeface="Arial"/>
                <a:sym typeface="Arial"/>
              </a:rPr>
              <a:t>GUI</a:t>
            </a:r>
            <a:endParaRPr lang="zh-TW" altLang="en-US" sz="2800" b="1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Shape 106"/>
          <p:cNvSpPr txBox="1">
            <a:spLocks noGrp="1"/>
          </p:cNvSpPr>
          <p:nvPr>
            <p:ph type="sldNum" idx="12"/>
          </p:nvPr>
        </p:nvSpPr>
        <p:spPr>
          <a:xfrm>
            <a:off x="7056048" y="6584156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altLang="zh-TW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5</a:t>
            </a:fld>
            <a:endParaRPr lang="zh-TW" alt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141" y="1091178"/>
            <a:ext cx="8229600" cy="547035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18565"/>
          </a:xfrm>
        </p:spPr>
        <p:txBody>
          <a:bodyPr/>
          <a:lstStyle/>
          <a:p>
            <a:r>
              <a:rPr lang="en-US" altLang="zh-TW" sz="2800" b="1" dirty="0">
                <a:latin typeface="Arial" panose="020B0604020202020204" pitchFamily="34" charset="0"/>
                <a:cs typeface="Arial" panose="020B0604020202020204" pitchFamily="34" charset="0"/>
              </a:rPr>
              <a:t>1.</a:t>
            </a:r>
            <a:r>
              <a:rPr lang="zh-TW" alt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2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dirty="0">
                <a:solidFill>
                  <a:schemeClr val="tx1"/>
                </a:solidFill>
              </a:rPr>
              <a:t>Image Processing</a:t>
            </a:r>
            <a:r>
              <a:rPr lang="zh-TW" alt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2800" b="1" dirty="0">
                <a:latin typeface="Arial" panose="020B0604020202020204" pitchFamily="34" charset="0"/>
                <a:cs typeface="Arial" panose="020B0604020202020204" pitchFamily="34" charset="0"/>
              </a:rPr>
              <a:t>	         </a:t>
            </a:r>
            <a:r>
              <a:rPr lang="en-US" altLang="zh-TW" sz="1800" dirty="0"/>
              <a:t>(</a:t>
            </a:r>
            <a:r>
              <a:rPr lang="zh-CN" altLang="en-US" sz="1800" dirty="0"/>
              <a:t>出題：</a:t>
            </a:r>
            <a:r>
              <a:rPr lang="en-US" altLang="zh-TW" sz="1800" dirty="0"/>
              <a:t> Shaku)</a:t>
            </a:r>
            <a:endParaRPr lang="zh-TW" alt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175846" y="535537"/>
            <a:ext cx="8815754" cy="3263504"/>
          </a:xfrm>
        </p:spPr>
        <p:txBody>
          <a:bodyPr/>
          <a:lstStyle/>
          <a:p>
            <a:pPr marL="133350" indent="0">
              <a:lnSpc>
                <a:spcPct val="150000"/>
              </a:lnSpc>
              <a:buNone/>
            </a:pPr>
            <a:r>
              <a:rPr lang="en-US" altLang="zh-TW" sz="2000" dirty="0"/>
              <a:t> 1.1</a:t>
            </a:r>
            <a:r>
              <a:rPr lang="zh-TW" altLang="en-US" sz="2000" dirty="0"/>
              <a:t> </a:t>
            </a: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Load Image File</a:t>
            </a:r>
            <a:r>
              <a:rPr lang="zh-TW" altLang="en-US" sz="2000" dirty="0">
                <a:ea typeface="Arial"/>
              </a:rPr>
              <a:t> </a:t>
            </a:r>
            <a:endParaRPr lang="en-US" altLang="zh-TW" sz="2000" dirty="0"/>
          </a:p>
          <a:p>
            <a:pPr marL="200025" lvl="1" indent="0">
              <a:lnSpc>
                <a:spcPct val="150000"/>
              </a:lnSpc>
              <a:buNone/>
            </a:pPr>
            <a:r>
              <a:rPr lang="en-US" altLang="zh-TW" sz="2000" dirty="0"/>
              <a:t>1.2</a:t>
            </a:r>
            <a:r>
              <a:rPr lang="zh-TW" altLang="en-US" sz="2000" dirty="0"/>
              <a:t> </a:t>
            </a: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Color Conversion </a:t>
            </a:r>
            <a:endParaRPr lang="en-US" altLang="zh-TW" sz="2000" dirty="0"/>
          </a:p>
          <a:p>
            <a:pPr marL="200025" lvl="1" indent="0">
              <a:lnSpc>
                <a:spcPct val="150000"/>
              </a:lnSpc>
              <a:buNone/>
            </a:pPr>
            <a:r>
              <a:rPr lang="en-US" altLang="zh-TW" sz="2000" dirty="0"/>
              <a:t>1.3</a:t>
            </a:r>
            <a:r>
              <a:rPr lang="zh-TW" altLang="en-US" sz="2000" dirty="0"/>
              <a:t> </a:t>
            </a: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Image Flipping</a:t>
            </a:r>
            <a:r>
              <a:rPr lang="zh-TW" altLang="en-US" sz="2000" dirty="0">
                <a:latin typeface="Arial"/>
                <a:ea typeface="Arial"/>
                <a:cs typeface="Arial"/>
                <a:sym typeface="Arial"/>
              </a:rPr>
              <a:t> </a:t>
            </a:r>
            <a:endParaRPr lang="en-US" altLang="zh-TW" sz="2000" dirty="0"/>
          </a:p>
          <a:p>
            <a:pPr marL="200025" lvl="1" indent="0">
              <a:lnSpc>
                <a:spcPct val="150000"/>
              </a:lnSpc>
              <a:buNone/>
            </a:pPr>
            <a:r>
              <a:rPr lang="en-US" altLang="zh-TW" sz="2000" dirty="0"/>
              <a:t>1.4</a:t>
            </a:r>
            <a:r>
              <a:rPr lang="zh-TW" altLang="en-US" sz="2000" dirty="0"/>
              <a:t> </a:t>
            </a: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Blending </a:t>
            </a:r>
            <a:endParaRPr lang="en-US" altLang="zh-TW" sz="2000" dirty="0"/>
          </a:p>
        </p:txBody>
      </p:sp>
      <p:sp>
        <p:nvSpPr>
          <p:cNvPr id="9" name="Shape 137">
            <a:extLst>
              <a:ext uri="{FF2B5EF4-FFF2-40B4-BE49-F238E27FC236}">
                <a16:creationId xmlns:a16="http://schemas.microsoft.com/office/drawing/2014/main" id="{60B30E04-BBA9-46E4-9264-E8F45F01A7C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106083" y="6574135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altLang="zh-TW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6</a:t>
            </a:fld>
            <a:endParaRPr lang="zh-TW" altLang="en-US" sz="900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BC0B4CA-7A67-4B25-9F89-B55841E40F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61" t="13780" r="71111" b="30576"/>
          <a:stretch/>
        </p:blipFill>
        <p:spPr>
          <a:xfrm>
            <a:off x="3493700" y="2167289"/>
            <a:ext cx="3062378" cy="462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8314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 txBox="1">
            <a:spLocks noGrp="1"/>
          </p:cNvSpPr>
          <p:nvPr>
            <p:ph type="body" idx="1"/>
          </p:nvPr>
        </p:nvSpPr>
        <p:spPr>
          <a:xfrm>
            <a:off x="0" y="582278"/>
            <a:ext cx="8781691" cy="198706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 marL="342900">
              <a:lnSpc>
                <a:spcPct val="100000"/>
              </a:lnSpc>
              <a:spcBef>
                <a:spcPts val="0"/>
              </a:spcBef>
            </a:pP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Given: dog.bmp image</a:t>
            </a:r>
          </a:p>
          <a:p>
            <a:pPr marL="342900">
              <a:lnSpc>
                <a:spcPct val="100000"/>
              </a:lnSpc>
              <a:spcBef>
                <a:spcPts val="0"/>
              </a:spcBef>
            </a:pP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Q: 1) Open a new window to show the image (dog.bmp)</a:t>
            </a:r>
          </a:p>
          <a:p>
            <a:pPr marL="3429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        </a:t>
            </a:r>
            <a:r>
              <a:rPr lang="en-US" altLang="zh-TW" dirty="0"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2) Show the height and width of the image in console mode</a:t>
            </a:r>
            <a:endParaRPr lang="zh-TW" altLang="zh-TW" sz="2000" dirty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>
              <a:lnSpc>
                <a:spcPct val="100000"/>
              </a:lnSpc>
            </a:pPr>
            <a:r>
              <a:rPr lang="zh-TW" altLang="zh-TW" sz="2000" dirty="0"/>
              <a:t>Hint : Textbook Chapter 2</a:t>
            </a:r>
            <a:r>
              <a:rPr lang="en-US" altLang="zh-TW" sz="2000" dirty="0"/>
              <a:t>, p. 22~23</a:t>
            </a:r>
            <a:r>
              <a:rPr lang="zh-TW" altLang="en-US" sz="2000" dirty="0"/>
              <a:t> </a:t>
            </a:r>
            <a:endParaRPr lang="zh-TW" altLang="en-US" sz="2000" dirty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Shape 124"/>
          <p:cNvSpPr txBox="1">
            <a:spLocks noGrp="1"/>
          </p:cNvSpPr>
          <p:nvPr>
            <p:ph type="title"/>
          </p:nvPr>
        </p:nvSpPr>
        <p:spPr>
          <a:xfrm>
            <a:off x="0" y="72120"/>
            <a:ext cx="9144000" cy="490071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lvl="0">
              <a:buSzPct val="25000"/>
            </a:pPr>
            <a:r>
              <a:rPr lang="en-US" altLang="zh-TW" sz="2800" b="1" dirty="0">
                <a:latin typeface="Arial"/>
                <a:ea typeface="Arial"/>
                <a:cs typeface="Arial"/>
                <a:sym typeface="Arial"/>
              </a:rPr>
              <a:t>1.1</a:t>
            </a:r>
            <a:r>
              <a:rPr lang="zh-TW" altLang="en-US" sz="2800" b="1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TW" sz="2800" b="1" dirty="0">
                <a:latin typeface="Arial"/>
                <a:ea typeface="Arial"/>
                <a:cs typeface="Arial"/>
                <a:sym typeface="Arial"/>
              </a:rPr>
              <a:t>Load Image File </a:t>
            </a:r>
            <a:endParaRPr lang="zh-TW" altLang="en-US" sz="2800" b="1" dirty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Shape 126"/>
          <p:cNvSpPr txBox="1">
            <a:spLocks noGrp="1"/>
          </p:cNvSpPr>
          <p:nvPr>
            <p:ph type="sldNum" idx="12"/>
          </p:nvPr>
        </p:nvSpPr>
        <p:spPr>
          <a:xfrm>
            <a:off x="7086601" y="6572418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altLang="zh-TW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7</a:t>
            </a:fld>
            <a:endParaRPr lang="zh-TW" alt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Shape 192"/>
          <p:cNvSpPr/>
          <p:nvPr/>
        </p:nvSpPr>
        <p:spPr>
          <a:xfrm>
            <a:off x="3787543" y="4109096"/>
            <a:ext cx="633271" cy="400642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68569" rIns="68569" bIns="68569" anchor="ctr" anchorCtr="0">
            <a:noAutofit/>
          </a:bodyPr>
          <a:lstStyle/>
          <a:p>
            <a:endParaRPr sz="1050"/>
          </a:p>
        </p:txBody>
      </p:sp>
      <p:grpSp>
        <p:nvGrpSpPr>
          <p:cNvPr id="7" name="群組 6"/>
          <p:cNvGrpSpPr/>
          <p:nvPr/>
        </p:nvGrpSpPr>
        <p:grpSpPr>
          <a:xfrm>
            <a:off x="4723187" y="1759789"/>
            <a:ext cx="3816964" cy="4793220"/>
            <a:chOff x="9546262" y="2911756"/>
            <a:chExt cx="2264144" cy="3077787"/>
          </a:xfrm>
        </p:grpSpPr>
        <p:pic>
          <p:nvPicPr>
            <p:cNvPr id="4" name="圖片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46262" y="5364460"/>
              <a:ext cx="2145172" cy="625083"/>
            </a:xfrm>
            <a:prstGeom prst="rect">
              <a:avLst/>
            </a:prstGeom>
          </p:spPr>
        </p:pic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546262" y="2911756"/>
              <a:ext cx="2264144" cy="2252004"/>
            </a:xfrm>
            <a:prstGeom prst="rect">
              <a:avLst/>
            </a:prstGeom>
          </p:spPr>
        </p:pic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0D74465E-D49A-41F9-9BAE-D3B2E481ED9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661" t="13780" r="71111" b="30576"/>
          <a:stretch/>
        </p:blipFill>
        <p:spPr>
          <a:xfrm>
            <a:off x="603849" y="2491769"/>
            <a:ext cx="2675502" cy="404246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F56B7BB-22ED-4F3E-A455-80E89AF83B6E}"/>
              </a:ext>
            </a:extLst>
          </p:cNvPr>
          <p:cNvSpPr/>
          <p:nvPr/>
        </p:nvSpPr>
        <p:spPr>
          <a:xfrm>
            <a:off x="969925" y="2933962"/>
            <a:ext cx="1954429" cy="7667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0057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>
            <a:spLocks noGrp="1"/>
          </p:cNvSpPr>
          <p:nvPr>
            <p:ph type="body" idx="1"/>
          </p:nvPr>
        </p:nvSpPr>
        <p:spPr>
          <a:xfrm>
            <a:off x="0" y="538952"/>
            <a:ext cx="8635991" cy="2532311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 marL="361950" indent="-361950">
              <a:lnSpc>
                <a:spcPct val="100000"/>
              </a:lnSpc>
              <a:spcBef>
                <a:spcPts val="0"/>
              </a:spcBef>
            </a:pP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Given: a color image, “color.png”</a:t>
            </a:r>
          </a:p>
          <a:p>
            <a:pPr marL="361950" indent="-361950">
              <a:lnSpc>
                <a:spcPct val="100000"/>
              </a:lnSpc>
              <a:spcBef>
                <a:spcPts val="0"/>
              </a:spcBef>
            </a:pP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Q: 1) Exchange 3 channels of the image </a:t>
            </a:r>
            <a:r>
              <a:rPr lang="en-US" altLang="zh-TW" sz="2000" dirty="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r>
              <a:rPr lang="en-US" altLang="zh-TW" sz="2000" dirty="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G</a:t>
            </a:r>
            <a:r>
              <a:rPr lang="en-US" altLang="zh-TW" sz="2000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R </a:t>
            </a: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to </a:t>
            </a:r>
            <a:r>
              <a:rPr lang="en-US" altLang="zh-TW" sz="2000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R</a:t>
            </a:r>
            <a:r>
              <a:rPr lang="en-US" altLang="zh-TW" sz="2000" dirty="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r>
              <a:rPr lang="en-US" altLang="zh-TW" sz="2000" dirty="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G</a:t>
            </a:r>
            <a:br>
              <a:rPr lang="en-US" altLang="zh-TW" sz="2000" dirty="0">
                <a:latin typeface="Arial"/>
                <a:ea typeface="Arial"/>
                <a:cs typeface="Arial"/>
                <a:sym typeface="Arial"/>
              </a:rPr>
            </a:b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     2) Open a new window to show the result.</a:t>
            </a:r>
          </a:p>
          <a:p>
            <a:pPr marL="361950" indent="-361950">
              <a:lnSpc>
                <a:spcPct val="100000"/>
              </a:lnSpc>
              <a:spcBef>
                <a:spcPts val="0"/>
              </a:spcBef>
            </a:pP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Example</a:t>
            </a:r>
            <a:r>
              <a:rPr lang="zh-TW" altLang="en-US" sz="2000" dirty="0">
                <a:latin typeface="Arial"/>
                <a:ea typeface="Arial"/>
                <a:cs typeface="Arial"/>
                <a:sym typeface="Arial"/>
              </a:rPr>
              <a:t>：</a:t>
            </a: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Original </a:t>
            </a:r>
            <a:r>
              <a:rPr lang="en-US" altLang="zh-TW" sz="2000" dirty="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r>
              <a:rPr lang="en-US" altLang="zh-TW" sz="2000" dirty="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G</a:t>
            </a:r>
            <a:r>
              <a:rPr lang="en-US" altLang="zh-TW" sz="2000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R </a:t>
            </a:r>
            <a:r>
              <a:rPr lang="en-US" altLang="zh-TW" sz="2000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value of a </a:t>
            </a:r>
            <a:r>
              <a:rPr lang="zh-TW" altLang="zh-TW" sz="2000" dirty="0">
                <a:latin typeface="Arial"/>
                <a:ea typeface="Arial"/>
                <a:cs typeface="Arial"/>
                <a:sym typeface="Arial"/>
              </a:rPr>
              <a:t>pixel P</a:t>
            </a: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 is P(a,b,c), the value of the pixel P will </a:t>
            </a:r>
            <a:r>
              <a:rPr lang="en-US" altLang="zh-TW" dirty="0">
                <a:latin typeface="Arial"/>
                <a:ea typeface="Arial"/>
                <a:cs typeface="Arial"/>
                <a:sym typeface="Arial"/>
              </a:rPr>
              <a:t>change to </a:t>
            </a: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P(</a:t>
            </a:r>
            <a:r>
              <a:rPr lang="en-US" altLang="zh-TW" sz="2000" dirty="0" err="1">
                <a:latin typeface="Arial"/>
                <a:ea typeface="Arial"/>
                <a:cs typeface="Arial"/>
                <a:sym typeface="Arial"/>
              </a:rPr>
              <a:t>b,c,a</a:t>
            </a: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).</a:t>
            </a:r>
            <a:endParaRPr lang="zh-TW" altLang="en-US" sz="2000" dirty="0">
              <a:latin typeface="Arial"/>
              <a:ea typeface="Arial"/>
              <a:cs typeface="Arial"/>
              <a:sym typeface="Arial"/>
            </a:endParaRPr>
          </a:p>
          <a:p>
            <a:pPr marL="361950" indent="-361950">
              <a:lnSpc>
                <a:spcPct val="100000"/>
              </a:lnSpc>
            </a:pPr>
            <a:r>
              <a:rPr lang="en-US" altLang="zh-TW" sz="2000" dirty="0"/>
              <a:t>Hint: Textbook Chapter 3, p.31 ~ p.44</a:t>
            </a:r>
            <a:endParaRPr lang="zh-TW" altLang="en-US" sz="2000" dirty="0"/>
          </a:p>
        </p:txBody>
      </p:sp>
      <p:sp>
        <p:nvSpPr>
          <p:cNvPr id="136" name="Shape 136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553043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lvl="0">
              <a:buSzPct val="25000"/>
            </a:pPr>
            <a:r>
              <a:rPr lang="en-US" altLang="zh-TW" sz="2800" b="1" dirty="0">
                <a:latin typeface="Arial"/>
                <a:ea typeface="Arial"/>
                <a:cs typeface="Arial"/>
                <a:sym typeface="Arial"/>
              </a:rPr>
              <a:t>1.2 Color Conversion  </a:t>
            </a:r>
            <a:endParaRPr lang="zh-TW" altLang="en-US" sz="2800" b="1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Shape 137"/>
          <p:cNvSpPr txBox="1">
            <a:spLocks noGrp="1"/>
          </p:cNvSpPr>
          <p:nvPr>
            <p:ph type="sldNum" idx="12"/>
          </p:nvPr>
        </p:nvSpPr>
        <p:spPr>
          <a:xfrm>
            <a:off x="7106083" y="6574135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altLang="zh-TW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8</a:t>
            </a:fld>
            <a:endParaRPr lang="zh-TW" altLang="en-US" sz="900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3" name="Shape 133"/>
          <p:cNvPicPr preferRelativeResize="0"/>
          <p:nvPr/>
        </p:nvPicPr>
        <p:blipFill rotWithShape="1">
          <a:blip r:embed="rId3">
            <a:alphaModFix/>
          </a:blip>
          <a:srcRect l="9743" t="59590" r="54550" b="-711"/>
          <a:stretch/>
        </p:blipFill>
        <p:spPr>
          <a:xfrm>
            <a:off x="3125454" y="3610215"/>
            <a:ext cx="2726731" cy="2808532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Shape 139">
            <a:extLst>
              <a:ext uri="{FF2B5EF4-FFF2-40B4-BE49-F238E27FC236}">
                <a16:creationId xmlns:a16="http://schemas.microsoft.com/office/drawing/2014/main" id="{B8DC6562-D898-4B62-A00C-1BDC47DB0925}"/>
              </a:ext>
            </a:extLst>
          </p:cNvPr>
          <p:cNvSpPr/>
          <p:nvPr/>
        </p:nvSpPr>
        <p:spPr>
          <a:xfrm>
            <a:off x="5846417" y="4838114"/>
            <a:ext cx="502358" cy="352733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68569" rIns="68569" bIns="68569" anchor="ctr" anchorCtr="0">
            <a:noAutofit/>
          </a:bodyPr>
          <a:lstStyle/>
          <a:p>
            <a:endParaRPr sz="1050" dirty="0"/>
          </a:p>
        </p:txBody>
      </p:sp>
      <p:pic>
        <p:nvPicPr>
          <p:cNvPr id="13" name="Shape 133">
            <a:extLst>
              <a:ext uri="{FF2B5EF4-FFF2-40B4-BE49-F238E27FC236}">
                <a16:creationId xmlns:a16="http://schemas.microsoft.com/office/drawing/2014/main" id="{EE5F8236-BFD6-4995-8905-A0D9058AE67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60442" t="58879" r="3851"/>
          <a:stretch/>
        </p:blipFill>
        <p:spPr>
          <a:xfrm>
            <a:off x="6343007" y="3610215"/>
            <a:ext cx="2726732" cy="28085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4DEF66E-A78F-4431-97DD-D2547FAB04F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661" t="13780" r="71111" b="30576"/>
          <a:stretch/>
        </p:blipFill>
        <p:spPr>
          <a:xfrm>
            <a:off x="427222" y="2784637"/>
            <a:ext cx="2675502" cy="404246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DA0897D-81A0-4DEB-B474-EBDD2617D02B}"/>
              </a:ext>
            </a:extLst>
          </p:cNvPr>
          <p:cNvSpPr/>
          <p:nvPr/>
        </p:nvSpPr>
        <p:spPr>
          <a:xfrm>
            <a:off x="787758" y="4079970"/>
            <a:ext cx="1954429" cy="7667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7474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群組 2"/>
          <p:cNvGrpSpPr/>
          <p:nvPr/>
        </p:nvGrpSpPr>
        <p:grpSpPr>
          <a:xfrm>
            <a:off x="3271444" y="3528996"/>
            <a:ext cx="5872556" cy="3100166"/>
            <a:chOff x="113475" y="3260408"/>
            <a:chExt cx="6914075" cy="3388874"/>
          </a:xfrm>
        </p:grpSpPr>
        <p:pic>
          <p:nvPicPr>
            <p:cNvPr id="149" name="Shape 14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13475" y="3260408"/>
              <a:ext cx="6914075" cy="33888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0" name="Shape 150"/>
            <p:cNvSpPr/>
            <p:nvPr/>
          </p:nvSpPr>
          <p:spPr>
            <a:xfrm>
              <a:off x="3275012" y="4821413"/>
              <a:ext cx="591000" cy="4674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</p:grpSp>
      <p:sp>
        <p:nvSpPr>
          <p:cNvPr id="144" name="Shape 144"/>
          <p:cNvSpPr txBox="1">
            <a:spLocks noGrp="1"/>
          </p:cNvSpPr>
          <p:nvPr>
            <p:ph type="title"/>
          </p:nvPr>
        </p:nvSpPr>
        <p:spPr>
          <a:xfrm>
            <a:off x="0" y="0"/>
            <a:ext cx="9090116" cy="585593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marL="1949054" indent="-1949054">
              <a:buSzPct val="25000"/>
            </a:pPr>
            <a:r>
              <a:rPr lang="en-US" altLang="zh-TW" sz="2800" b="1" dirty="0">
                <a:latin typeface="Arial"/>
                <a:ea typeface="Arial"/>
                <a:cs typeface="Arial"/>
                <a:sym typeface="Arial"/>
              </a:rPr>
              <a:t>1.3 Image Flipping </a:t>
            </a:r>
            <a:r>
              <a:rPr lang="zh-TW" altLang="en-US" sz="2800" b="1" dirty="0"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  <p:sp>
        <p:nvSpPr>
          <p:cNvPr id="145" name="Shape 145"/>
          <p:cNvSpPr txBox="1">
            <a:spLocks noGrp="1"/>
          </p:cNvSpPr>
          <p:nvPr>
            <p:ph type="body" idx="1"/>
          </p:nvPr>
        </p:nvSpPr>
        <p:spPr>
          <a:xfrm>
            <a:off x="53884" y="559720"/>
            <a:ext cx="8993193" cy="2062710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 marL="361950" indent="-361950">
              <a:lnSpc>
                <a:spcPct val="100000"/>
              </a:lnSpc>
              <a:spcBef>
                <a:spcPts val="0"/>
              </a:spcBef>
            </a:pP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Given: an image, dog.bmp</a:t>
            </a:r>
          </a:p>
          <a:p>
            <a:pPr marL="361950" indent="-361950">
              <a:lnSpc>
                <a:spcPct val="100000"/>
              </a:lnSpc>
              <a:spcBef>
                <a:spcPts val="0"/>
              </a:spcBef>
            </a:pP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Q: 1) Flip the image (dog.bmp</a:t>
            </a:r>
            <a:r>
              <a:rPr lang="en-US" altLang="zh-TW" dirty="0">
                <a:latin typeface="Arial"/>
                <a:ea typeface="Arial"/>
                <a:cs typeface="Arial"/>
                <a:sym typeface="Arial"/>
              </a:rPr>
              <a:t>)</a:t>
            </a:r>
            <a:r>
              <a:rPr lang="zh-TW" altLang="en-US" sz="20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and open a new window to show the result.</a:t>
            </a:r>
            <a:endParaRPr lang="zh-TW" altLang="en-US" sz="2000" dirty="0">
              <a:latin typeface="Arial"/>
              <a:ea typeface="Arial"/>
              <a:cs typeface="Arial"/>
              <a:sym typeface="Arial"/>
            </a:endParaRPr>
          </a:p>
          <a:p>
            <a:pPr marL="361950" indent="-361950">
              <a:lnSpc>
                <a:spcPct val="100000"/>
              </a:lnSpc>
            </a:pPr>
            <a:r>
              <a:rPr lang="en-US" altLang="zh-TW" sz="2000" dirty="0"/>
              <a:t>Hint: </a:t>
            </a:r>
            <a:r>
              <a:rPr lang="zh-TW" sz="2000" b="0" i="0" u="none" strike="noStrike" cap="none" dirty="0">
                <a:solidFill>
                  <a:schemeClr val="dk1"/>
                </a:solidFill>
                <a:sym typeface="Calibri"/>
              </a:rPr>
              <a:t>Textbook Chapter </a:t>
            </a:r>
            <a:r>
              <a:rPr lang="zh-TW" sz="2000" dirty="0"/>
              <a:t>3</a:t>
            </a:r>
            <a:r>
              <a:rPr lang="en-US" altLang="zh-TW" dirty="0"/>
              <a:t>, </a:t>
            </a:r>
            <a:r>
              <a:rPr lang="en-US" altLang="zh-TW" sz="2000" dirty="0"/>
              <a:t>p.31 ~ p.44 </a:t>
            </a:r>
          </a:p>
        </p:txBody>
      </p:sp>
      <p:sp>
        <p:nvSpPr>
          <p:cNvPr id="146" name="Shape 146"/>
          <p:cNvSpPr txBox="1">
            <a:spLocks noGrp="1"/>
          </p:cNvSpPr>
          <p:nvPr>
            <p:ph type="sldNum" idx="12"/>
          </p:nvPr>
        </p:nvSpPr>
        <p:spPr>
          <a:xfrm>
            <a:off x="7086601" y="6584156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altLang="zh-TW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9</a:t>
            </a:fld>
            <a:endParaRPr lang="zh-TW" alt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C866704-6F2B-4094-A5F9-546A63952B6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661" t="13780" r="71111" b="30576"/>
          <a:stretch/>
        </p:blipFill>
        <p:spPr>
          <a:xfrm>
            <a:off x="181155" y="2707430"/>
            <a:ext cx="2675502" cy="404246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94106DDA-268B-48B0-A671-BAE936BC113F}"/>
              </a:ext>
            </a:extLst>
          </p:cNvPr>
          <p:cNvSpPr/>
          <p:nvPr/>
        </p:nvSpPr>
        <p:spPr>
          <a:xfrm>
            <a:off x="541691" y="4892159"/>
            <a:ext cx="1954429" cy="7667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0362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常用">
      <a:majorFont>
        <a:latin typeface="Times New Roman"/>
        <a:ea typeface="標楷體"/>
        <a:cs typeface=""/>
      </a:majorFont>
      <a:minorFont>
        <a:latin typeface="Times New Roman"/>
        <a:ea typeface="標楷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3171</TotalTime>
  <Words>1562</Words>
  <Application>Microsoft Macintosh PowerPoint</Application>
  <PresentationFormat>如螢幕大小 (4:3)</PresentationFormat>
  <Paragraphs>198</Paragraphs>
  <Slides>19</Slides>
  <Notes>13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19</vt:i4>
      </vt:variant>
    </vt:vector>
  </HeadingPairs>
  <TitlesOfParts>
    <vt:vector size="24" baseType="lpstr">
      <vt:lpstr>Arial</vt:lpstr>
      <vt:lpstr>Calibri</vt:lpstr>
      <vt:lpstr>Times New Roman</vt:lpstr>
      <vt:lpstr>Wingdings</vt:lpstr>
      <vt:lpstr>Office 佈景主題</vt:lpstr>
      <vt:lpstr>影像處理、電腦視覺及深度學習概論 (Introduction to Image Processing, Computer Vision and Deep Learning)  Homework 1</vt:lpstr>
      <vt:lpstr>Notice (1/2)</vt:lpstr>
      <vt:lpstr>Notice (2/2)</vt:lpstr>
      <vt:lpstr>Assignment scoring (Total: 100%)</vt:lpstr>
      <vt:lpstr>0. GUI</vt:lpstr>
      <vt:lpstr>1.  Image Processing           (出題： Shaku)</vt:lpstr>
      <vt:lpstr>1.1 Load Image File </vt:lpstr>
      <vt:lpstr>1.2 Color Conversion  </vt:lpstr>
      <vt:lpstr>1.3 Image Flipping  </vt:lpstr>
      <vt:lpstr>1.4 Blending  </vt:lpstr>
      <vt:lpstr>2. Adaptive Threshold      (出題: Shaku)</vt:lpstr>
      <vt:lpstr>2.1 Global Threshold   </vt:lpstr>
      <vt:lpstr>2.2 Local Threshold  </vt:lpstr>
      <vt:lpstr>3.1 Transforms: Rotation, Scaling, Translation (出題：YiYuan)</vt:lpstr>
      <vt:lpstr>PowerPoint 簡報</vt:lpstr>
      <vt:lpstr>4. Edge Detection          (出題：Kris)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初階影像處理、嵌入式機器人視覺 及人機互動  Homework 1</dc:title>
  <cp:lastModifiedBy>陳易成</cp:lastModifiedBy>
  <cp:revision>744</cp:revision>
  <dcterms:modified xsi:type="dcterms:W3CDTF">2019-10-26T09:12:49Z</dcterms:modified>
</cp:coreProperties>
</file>